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8" r:id="rId5"/>
    <p:sldId id="267" r:id="rId6"/>
    <p:sldId id="266" r:id="rId7"/>
    <p:sldId id="270" r:id="rId8"/>
    <p:sldId id="269" r:id="rId9"/>
    <p:sldId id="261" r:id="rId10"/>
    <p:sldId id="263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4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2850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27585" y="267494"/>
            <a:ext cx="8294215" cy="4433719"/>
            <a:chOff x="1698431" y="399440"/>
            <a:chExt cx="9844536" cy="6287042"/>
          </a:xfrm>
        </p:grpSpPr>
        <p:sp>
          <p:nvSpPr>
            <p:cNvPr id="5" name="TextBox 4"/>
            <p:cNvSpPr txBox="1"/>
            <p:nvPr/>
          </p:nvSpPr>
          <p:spPr>
            <a:xfrm>
              <a:off x="2467636" y="399440"/>
              <a:ext cx="9075331" cy="785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МИНИСТЕРСТВО НАУКИ И ВЫСШЕГО ОБРАЗОВАНИЯ РЕСПУБЛИКИ КАЗАХСТАН</a:t>
              </a:r>
            </a:p>
            <a:p>
              <a:pPr algn="ctr"/>
              <a:r>
                <a:rPr lang="kk-KZ" sz="15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НАЦИОНАЛЬНЫЙ ЦЕНТР ТЕСТИРОВАНИЯ</a:t>
              </a:r>
              <a:endParaRPr lang="ru-RU" sz="15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98431" y="3054243"/>
              <a:ext cx="9145016" cy="1440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ko-KR" sz="20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ДОСТАВКА ЭКЗАМЕНАЦИОННЫХ МАТЕРИАЛОВ ИТОГОВОЙ АТТЕСТАЦИИ ОБУЧАЮЩИХСЯ 9</a:t>
              </a:r>
              <a:r>
                <a:rPr lang="ru-RU" altLang="ko-KR" sz="20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(10) И </a:t>
              </a:r>
              <a:r>
                <a:rPr lang="kk-KZ" altLang="ko-KR" sz="20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11(12) КЛАССОВ</a:t>
              </a:r>
              <a:endParaRPr lang="ko-KR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4534" y="6250052"/>
              <a:ext cx="7272808" cy="436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г. </a:t>
              </a:r>
              <a:r>
                <a:rPr lang="kk-KZ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Астана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2025</a:t>
              </a:r>
            </a:p>
          </p:txBody>
        </p:sp>
      </p:grpSp>
      <p:sp>
        <p:nvSpPr>
          <p:cNvPr id="4098" name="AutoShape 2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AutoShape 4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 descr="C:\Users\a.khaidarova\Desktop\ЛОГ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7494"/>
            <a:ext cx="1369392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650239" y="891593"/>
            <a:ext cx="3765942" cy="3743764"/>
            <a:chOff x="2648480" y="964798"/>
            <a:chExt cx="3765942" cy="3743764"/>
          </a:xfrm>
        </p:grpSpPr>
        <p:sp>
          <p:nvSpPr>
            <p:cNvPr id="11" name="Block Arc 3">
              <a:extLst>
                <a:ext uri="{FF2B5EF4-FFF2-40B4-BE49-F238E27FC236}">
                  <a16:creationId xmlns:a16="http://schemas.microsoft.com/office/drawing/2014/main" id="{318C2E1B-EC3B-4D1F-AD14-B959940C5018}"/>
                </a:ext>
              </a:extLst>
            </p:cNvPr>
            <p:cNvSpPr/>
            <p:nvPr/>
          </p:nvSpPr>
          <p:spPr>
            <a:xfrm>
              <a:off x="2660273" y="964798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Block Arc 4">
              <a:extLst>
                <a:ext uri="{FF2B5EF4-FFF2-40B4-BE49-F238E27FC236}">
                  <a16:creationId xmlns:a16="http://schemas.microsoft.com/office/drawing/2014/main" id="{F6358D7B-2B4C-4AA4-8E0A-5D0973949947}"/>
                </a:ext>
              </a:extLst>
            </p:cNvPr>
            <p:cNvSpPr/>
            <p:nvPr/>
          </p:nvSpPr>
          <p:spPr>
            <a:xfrm rot="4500000">
              <a:off x="2761979" y="964798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Block Arc 5">
              <a:extLst>
                <a:ext uri="{FF2B5EF4-FFF2-40B4-BE49-F238E27FC236}">
                  <a16:creationId xmlns:a16="http://schemas.microsoft.com/office/drawing/2014/main" id="{806655E9-FEA6-4806-99F0-D464E1809E80}"/>
                </a:ext>
              </a:extLst>
            </p:cNvPr>
            <p:cNvSpPr/>
            <p:nvPr/>
          </p:nvSpPr>
          <p:spPr>
            <a:xfrm rot="9180000">
              <a:off x="2795251" y="1059874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Block Arc 6">
              <a:extLst>
                <a:ext uri="{FF2B5EF4-FFF2-40B4-BE49-F238E27FC236}">
                  <a16:creationId xmlns:a16="http://schemas.microsoft.com/office/drawing/2014/main" id="{78578029-514C-4001-9A86-AA76B3684E9B}"/>
                </a:ext>
              </a:extLst>
            </p:cNvPr>
            <p:cNvSpPr/>
            <p:nvPr/>
          </p:nvSpPr>
          <p:spPr>
            <a:xfrm rot="17100000">
              <a:off x="2648481" y="1089391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Teardrop 7">
            <a:extLst>
              <a:ext uri="{FF2B5EF4-FFF2-40B4-BE49-F238E27FC236}">
                <a16:creationId xmlns:a16="http://schemas.microsoft.com/office/drawing/2014/main" id="{9E216DA0-B739-4BB5-AC55-76518F73D15E}"/>
              </a:ext>
            </a:extLst>
          </p:cNvPr>
          <p:cNvSpPr/>
          <p:nvPr/>
        </p:nvSpPr>
        <p:spPr>
          <a:xfrm rot="8100000">
            <a:off x="3916931" y="2165770"/>
            <a:ext cx="1195410" cy="1195410"/>
          </a:xfrm>
          <a:prstGeom prst="teardrop">
            <a:avLst>
              <a:gd name="adj" fmla="val 182889"/>
            </a:avLst>
          </a:prstGeom>
          <a:solidFill>
            <a:schemeClr val="tx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983EA5-752F-476E-B71A-1620C5A16D65}"/>
              </a:ext>
            </a:extLst>
          </p:cNvPr>
          <p:cNvSpPr txBox="1"/>
          <p:nvPr/>
        </p:nvSpPr>
        <p:spPr>
          <a:xfrm>
            <a:off x="6142269" y="1246545"/>
            <a:ext cx="311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200" spc="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РАЗАРХИВИРОВАНИЯ  </a:t>
            </a:r>
            <a:r>
              <a:rPr lang="ru-RU" sz="1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ФАЙЛОВ </a:t>
            </a:r>
            <a:r>
              <a:rPr lang="ru-RU" sz="1200" spc="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ЭКЗАМЕНАЦИОННЫЕ </a:t>
            </a:r>
            <a:r>
              <a:rPr lang="ru-RU" sz="12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РАСПЕЧАТЫВАЮТСЯ </a:t>
            </a:r>
            <a:r>
              <a:rPr lang="ru-RU" sz="12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ПЕРЕДАЮТСЯ </a:t>
            </a:r>
            <a:r>
              <a:rPr lang="ru-RU" sz="1200" spc="-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2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1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5A1A29-52BE-4AC9-AF81-521240F87180}"/>
              </a:ext>
            </a:extLst>
          </p:cNvPr>
          <p:cNvSpPr txBox="1"/>
          <p:nvPr/>
        </p:nvSpPr>
        <p:spPr>
          <a:xfrm>
            <a:off x="6481969" y="3015053"/>
            <a:ext cx="27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1200" spc="-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200" spc="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РАСПЕЧАТАННЫЕ </a:t>
            </a:r>
            <a:r>
              <a:rPr lang="ru-RU" sz="12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200" spc="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НЕСУТ </a:t>
            </a:r>
            <a:r>
              <a:rPr lang="ru-RU" sz="12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ОТДЕЛЫ </a:t>
            </a:r>
            <a:r>
              <a:rPr lang="ru-RU" sz="12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spc="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24D5F1-228C-4872-A00C-F3DBBF0C0D9E}"/>
              </a:ext>
            </a:extLst>
          </p:cNvPr>
          <p:cNvSpPr txBox="1"/>
          <p:nvPr/>
        </p:nvSpPr>
        <p:spPr>
          <a:xfrm>
            <a:off x="11628" y="1269929"/>
            <a:ext cx="29348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200" spc="-8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</a:t>
            </a:r>
            <a:r>
              <a:rPr lang="ru-RU" sz="1200" spc="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ru-RU" sz="1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РК </a:t>
            </a:r>
            <a:r>
              <a:rPr lang="ru-RU" sz="1200" spc="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r>
              <a:rPr lang="ru-RU" sz="1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spc="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2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12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</a:t>
            </a:r>
            <a:r>
              <a:rPr lang="ru-RU" sz="1200" spc="-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</a:t>
            </a:r>
            <a:r>
              <a:rPr lang="ru-RU" sz="1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spc="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НЦТ </a:t>
            </a:r>
            <a:r>
              <a:rPr lang="ru-RU" sz="1200" spc="-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200" spc="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РАЗАРХИВИРОВАНИЯ </a:t>
            </a:r>
            <a:r>
              <a:rPr lang="ru-RU" sz="12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ФАЙЛОВ В 7:00 Ч. В ДЕНЬ ПРОВЕДЕНИЯ ЭКЗАМЕНА 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08484C-5B6D-4ACE-B90F-625F32E35582}"/>
              </a:ext>
            </a:extLst>
          </p:cNvPr>
          <p:cNvSpPr txBox="1"/>
          <p:nvPr/>
        </p:nvSpPr>
        <p:spPr>
          <a:xfrm>
            <a:off x="-9277" y="30674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ОТДЕЛЫ </a:t>
            </a:r>
            <a:r>
              <a:rPr lang="ru-RU" sz="12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2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2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</a:t>
            </a:r>
            <a:r>
              <a:rPr lang="ru-RU" sz="12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ССЫЛКУ</a:t>
            </a:r>
            <a:r>
              <a:rPr lang="ru-RU" sz="1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-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1200" spc="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СКАЧИВАНИЯ АРХИВИРОВАННОГО </a:t>
            </a:r>
            <a:r>
              <a:rPr lang="ru-RU" sz="1200" spc="-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ФАЙЛА 27 МАЯ 2025 ГОДА</a:t>
            </a: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24BEE717-A09F-4978-9ECA-470B331686BA}"/>
              </a:ext>
            </a:extLst>
          </p:cNvPr>
          <p:cNvSpPr/>
          <p:nvPr/>
        </p:nvSpPr>
        <p:spPr>
          <a:xfrm>
            <a:off x="5116387" y="1490840"/>
            <a:ext cx="493148" cy="501378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41454D26-A65D-42D2-89C1-34372A47F8E8}"/>
              </a:ext>
            </a:extLst>
          </p:cNvPr>
          <p:cNvSpPr/>
          <p:nvPr/>
        </p:nvSpPr>
        <p:spPr>
          <a:xfrm flipH="1">
            <a:off x="4133863" y="2419404"/>
            <a:ext cx="792088" cy="6480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3290547" y="1486062"/>
            <a:ext cx="576064" cy="648072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4" descr="Folder Zip Icon - Unified Icons - SoftIcon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6522" y="3001218"/>
            <a:ext cx="576064" cy="576064"/>
          </a:xfrm>
          <a:prstGeom prst="rect">
            <a:avLst/>
          </a:prstGeom>
          <a:noFill/>
        </p:spPr>
      </p:pic>
      <p:sp>
        <p:nvSpPr>
          <p:cNvPr id="45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5573851" y="3067476"/>
            <a:ext cx="493148" cy="4656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1017055" y="2591992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ko-KR" altLang="en-US" sz="105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1093235" y="794445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lang="ko-KR" altLang="en-US" sz="105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7708189" y="764081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lang="ko-KR" altLang="en-US" sz="105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7470447" y="2525734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ko-KR" altLang="en-US" sz="105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29" y="4286"/>
            <a:ext cx="914400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ЭКЗАМЕНАЦИОННЫХ МАТЕРИАЛОВ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ЭЛЕКТРОННОМ ФОРМАТЕ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354D0D-DADE-49C6-899D-C3D775E30C46}"/>
              </a:ext>
            </a:extLst>
          </p:cNvPr>
          <p:cNvSpPr txBox="1"/>
          <p:nvPr/>
        </p:nvSpPr>
        <p:spPr>
          <a:xfrm>
            <a:off x="122259" y="4469895"/>
            <a:ext cx="90491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ctr" fontAlgn="base">
              <a:buFont typeface="Wingdings" panose="05000000000000000000" pitchFamily="2" charset="2"/>
              <a:buChar char="ü"/>
            </a:pPr>
            <a:r>
              <a:rPr lang="ru-RU" sz="1200" spc="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ИСПОЛЬЗОВАНИЕ СЛУЖЕБНОЙ ИНФОРМАЦИИ В КОРЫСТНЫХ И ИНЫХ ЛИЧНЫХ ЦЕЛЯХ. </a:t>
            </a:r>
          </a:p>
          <a:p>
            <a:pPr marL="171450" indent="-171450" algn="ctr" fontAlgn="base">
              <a:buFont typeface="Wingdings" panose="05000000000000000000" pitchFamily="2" charset="2"/>
              <a:buChar char="ü"/>
            </a:pPr>
            <a:r>
              <a:rPr lang="ru-RU" sz="1200" spc="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АРХИВИРОВАННЫЙ ФАЙЛ НЕ СМОГЛИ ОТКРЫТЬ, НУЖНО ОБРАТИТЬСЯ ПО ТЕЛЕФОНАМ:         +7 (7172)79-98-89 (</a:t>
            </a:r>
            <a:r>
              <a:rPr lang="kk-KZ" sz="1200" spc="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внт. 197, 194, 121, 169</a:t>
            </a:r>
            <a:r>
              <a:rPr lang="ru-RU" sz="1200" spc="38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НЦТ.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9 (10) КЛАССОВ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66078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ИТОГОВОЙ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kk-K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МАЯ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</a:t>
            </a:r>
            <a:r>
              <a:rPr lang="kk-K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ИЮНЯ 2025 ГОДА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795129" y="1250092"/>
            <a:ext cx="7685877" cy="1259398"/>
            <a:chOff x="887500" y="1289705"/>
            <a:chExt cx="7284900" cy="1236169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87500" y="1949874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63500" y="2237874"/>
              <a:ext cx="5855080" cy="0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5">
              <a:extLst>
                <a:ext uri="{FF2B5EF4-FFF2-40B4-BE49-F238E27FC236}">
                  <a16:creationId xmlns:a16="http://schemas.microsoft.com/office/drawing/2014/main" id="{5075B16A-8A48-4597-BCAC-57A1E037B183}"/>
                </a:ext>
              </a:extLst>
            </p:cNvPr>
            <p:cNvGrpSpPr/>
            <p:nvPr/>
          </p:nvGrpSpPr>
          <p:grpSpPr>
            <a:xfrm>
              <a:off x="3491880" y="1289705"/>
              <a:ext cx="4680520" cy="330323"/>
              <a:chOff x="10311099" y="2432703"/>
              <a:chExt cx="3895030" cy="330323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09FECC7-0930-4DB7-BE5E-E4F37171ED71}"/>
                  </a:ext>
                </a:extLst>
              </p:cNvPr>
              <p:cNvSpPr txBox="1"/>
              <p:nvPr/>
            </p:nvSpPr>
            <p:spPr>
              <a:xfrm>
                <a:off x="10311099" y="2509110"/>
                <a:ext cx="389503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E636FA-15A7-4026-96F7-617317F80522}"/>
                  </a:ext>
                </a:extLst>
              </p:cNvPr>
              <p:cNvSpPr txBox="1"/>
              <p:nvPr/>
            </p:nvSpPr>
            <p:spPr>
              <a:xfrm>
                <a:off x="11269409" y="2432703"/>
                <a:ext cx="25891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k-KZ" altLang="ko-K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29мая</a:t>
                </a:r>
                <a:endParaRPr lang="ko-KR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60718" y="2071154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1907704" y="4406263"/>
            <a:ext cx="3707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802794" y="3731940"/>
            <a:ext cx="7238346" cy="576000"/>
            <a:chOff x="899592" y="4131826"/>
            <a:chExt cx="7272808" cy="576000"/>
          </a:xfrm>
        </p:grpSpPr>
        <p:sp>
          <p:nvSpPr>
            <p:cNvPr id="37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4131826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1475656" y="4146053"/>
              <a:ext cx="6696744" cy="307777"/>
              <a:chOff x="1475592" y="4146053"/>
              <a:chExt cx="6696744" cy="307777"/>
            </a:xfrm>
          </p:grpSpPr>
          <p:cxnSp>
            <p:nvCxnSpPr>
              <p:cNvPr id="21" name="Straight Connector 54">
                <a:extLst>
                  <a:ext uri="{FF2B5EF4-FFF2-40B4-BE49-F238E27FC236}">
                    <a16:creationId xmlns:a16="http://schemas.microsoft.com/office/drawing/2014/main" id="{CF2D2EF5-2977-4CE7-B366-AEE416AFFDD7}"/>
                  </a:ext>
                </a:extLst>
              </p:cNvPr>
              <p:cNvCxnSpPr>
                <a:cxnSpLocks/>
                <a:stCxn id="37" idx="6"/>
              </p:cNvCxnSpPr>
              <p:nvPr/>
            </p:nvCxnSpPr>
            <p:spPr>
              <a:xfrm>
                <a:off x="1475592" y="4419826"/>
                <a:ext cx="6696000" cy="178"/>
              </a:xfrm>
              <a:prstGeom prst="line">
                <a:avLst/>
              </a:prstGeom>
              <a:ln w="12700">
                <a:solidFill>
                  <a:schemeClr val="tx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8BACC61-B7AA-4239-9907-D91F9C42B406}"/>
                  </a:ext>
                </a:extLst>
              </p:cNvPr>
              <p:cNvSpPr txBox="1"/>
              <p:nvPr/>
            </p:nvSpPr>
            <p:spPr>
              <a:xfrm>
                <a:off x="4454216" y="4146053"/>
                <a:ext cx="3718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k-KZ" sz="1400" b="1" dirty="0">
                    <a:solidFill>
                      <a:srgbClr val="1919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x-none" sz="1400" b="1" dirty="0">
                    <a:solidFill>
                      <a:srgbClr val="1919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7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4299942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02794" y="2840991"/>
            <a:ext cx="6923692" cy="576000"/>
            <a:chOff x="899592" y="3363838"/>
            <a:chExt cx="6552728" cy="576000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651838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84656"/>
              <a:ext cx="3138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x-none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9736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802794" y="1252388"/>
            <a:ext cx="7237606" cy="992198"/>
            <a:chOff x="899592" y="1308128"/>
            <a:chExt cx="7272064" cy="94656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6D51668-9F79-420B-8048-B425EDD788E2}"/>
                </a:ext>
              </a:extLst>
            </p:cNvPr>
            <p:cNvSpPr txBox="1"/>
            <p:nvPr/>
          </p:nvSpPr>
          <p:spPr>
            <a:xfrm>
              <a:off x="3060918" y="1960174"/>
              <a:ext cx="4676593" cy="294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x-none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890263" y="1566974"/>
            <a:ext cx="5418041" cy="403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(контрольная работа) по математике (алгебре)</a:t>
            </a:r>
          </a:p>
          <a:p>
            <a:pPr algn="r">
              <a:lnSpc>
                <a:spcPts val="12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22348" y="3151537"/>
            <a:ext cx="6269910" cy="71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52158" y="4042486"/>
            <a:ext cx="6890861" cy="865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(работа с текстом, выполнение заданий по тексту) по казахскому языку и литературе в классах с русским/ узбекским/ уйгурским/ таджикским языком обучения и письменный экзамен (работа с текстом, выполнение заданий по тексту) по русскому языку и литературе в классах с казахским языком обучения</a:t>
            </a:r>
          </a:p>
          <a:p>
            <a:pPr>
              <a:lnSpc>
                <a:spcPts val="12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31860" y="2217748"/>
            <a:ext cx="6089318" cy="71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казахскому языку/русскому языку и родному языку 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</a:t>
            </a:r>
          </a:p>
        </p:txBody>
      </p:sp>
    </p:spTree>
    <p:extLst>
      <p:ext uri="{BB962C8B-B14F-4D97-AF65-F5344CB8AC3E}">
        <p14:creationId xmlns:p14="http://schemas.microsoft.com/office/powerpoint/2010/main" val="160622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 (12) КЛАССОВ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" y="699542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ИТОГОВОЙ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kk-K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МАЯ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</a:t>
            </a:r>
            <a:r>
              <a:rPr lang="kk-K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ИЮНЯ 2025 ГОДА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899592" y="1801200"/>
            <a:ext cx="6567846" cy="582965"/>
            <a:chOff x="899592" y="1775109"/>
            <a:chExt cx="6567846" cy="576000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99592" y="1775109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75592" y="2063109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E636FA-15A7-4026-96F7-617317F80522}"/>
                </a:ext>
              </a:extLst>
            </p:cNvPr>
            <p:cNvSpPr txBox="1"/>
            <p:nvPr/>
          </p:nvSpPr>
          <p:spPr>
            <a:xfrm>
              <a:off x="4472653" y="1795809"/>
              <a:ext cx="29947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altLang="ko-K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июня</a:t>
              </a:r>
              <a:endParaRPr lang="ko-KR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1907704" y="4406263"/>
            <a:ext cx="3707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899592" y="4181643"/>
            <a:ext cx="7272808" cy="576000"/>
            <a:chOff x="899592" y="4131826"/>
            <a:chExt cx="7272808" cy="576000"/>
          </a:xfrm>
        </p:grpSpPr>
        <p:sp>
          <p:nvSpPr>
            <p:cNvPr id="37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4131826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1475656" y="4144119"/>
              <a:ext cx="6696744" cy="307777"/>
              <a:chOff x="1475592" y="4144119"/>
              <a:chExt cx="6696744" cy="307777"/>
            </a:xfrm>
          </p:grpSpPr>
          <p:cxnSp>
            <p:nvCxnSpPr>
              <p:cNvPr id="21" name="Straight Connector 54">
                <a:extLst>
                  <a:ext uri="{FF2B5EF4-FFF2-40B4-BE49-F238E27FC236}">
                    <a16:creationId xmlns:a16="http://schemas.microsoft.com/office/drawing/2014/main" id="{CF2D2EF5-2977-4CE7-B366-AEE416AFFDD7}"/>
                  </a:ext>
                </a:extLst>
              </p:cNvPr>
              <p:cNvCxnSpPr>
                <a:cxnSpLocks/>
                <a:stCxn id="37" idx="6"/>
              </p:cNvCxnSpPr>
              <p:nvPr/>
            </p:nvCxnSpPr>
            <p:spPr>
              <a:xfrm>
                <a:off x="1475592" y="4419826"/>
                <a:ext cx="6696000" cy="178"/>
              </a:xfrm>
              <a:prstGeom prst="line">
                <a:avLst/>
              </a:prstGeom>
              <a:ln w="12700">
                <a:solidFill>
                  <a:schemeClr val="tx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8BACC61-B7AA-4239-9907-D91F9C42B406}"/>
                  </a:ext>
                </a:extLst>
              </p:cNvPr>
              <p:cNvSpPr txBox="1"/>
              <p:nvPr/>
            </p:nvSpPr>
            <p:spPr>
              <a:xfrm>
                <a:off x="4454216" y="4144119"/>
                <a:ext cx="3718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k-KZ" sz="1400" b="1" dirty="0">
                    <a:solidFill>
                      <a:srgbClr val="1919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  <a:r>
                  <a:rPr lang="x-none" sz="1400" b="1" dirty="0">
                    <a:solidFill>
                      <a:srgbClr val="19191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7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4299942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99592" y="3302942"/>
            <a:ext cx="6552728" cy="576000"/>
            <a:chOff x="899592" y="3363838"/>
            <a:chExt cx="6552728" cy="576000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651838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84656"/>
              <a:ext cx="3138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r>
                <a:rPr lang="x-none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9736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85681" y="2422182"/>
            <a:ext cx="6264696" cy="576000"/>
            <a:chOff x="899592" y="2571750"/>
            <a:chExt cx="5879312" cy="576000"/>
          </a:xfrm>
        </p:grpSpPr>
        <p:sp>
          <p:nvSpPr>
            <p:cNvPr id="23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257175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2859750"/>
              <a:ext cx="525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3568080" y="2593472"/>
              <a:ext cx="3210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x-none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id="{20C2B74B-BECB-4535-B502-06DC80D74B06}"/>
                </a:ext>
              </a:extLst>
            </p:cNvPr>
            <p:cNvGrpSpPr/>
            <p:nvPr/>
          </p:nvGrpSpPr>
          <p:grpSpPr>
            <a:xfrm rot="1704632">
              <a:off x="1127001" y="2662088"/>
              <a:ext cx="177140" cy="395388"/>
              <a:chOff x="4058860" y="987781"/>
              <a:chExt cx="1052368" cy="3696329"/>
            </a:xfrm>
            <a:solidFill>
              <a:schemeClr val="tx2"/>
            </a:solidFill>
          </p:grpSpPr>
          <p:sp>
            <p:nvSpPr>
              <p:cNvPr id="60" name="Rectangle 8">
                <a:extLst>
                  <a:ext uri="{FF2B5EF4-FFF2-40B4-BE49-F238E27FC236}">
                    <a16:creationId xmlns:a16="http://schemas.microsoft.com/office/drawing/2014/main" id="{25302530-3AAA-4B18-B144-C49D138138CE}"/>
                  </a:ext>
                </a:extLst>
              </p:cNvPr>
              <p:cNvSpPr/>
              <p:nvPr/>
            </p:nvSpPr>
            <p:spPr>
              <a:xfrm rot="36931">
                <a:off x="4276045" y="3801165"/>
                <a:ext cx="592195" cy="86302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:a16="http://schemas.microsoft.com/office/drawing/2014/main" id="{91FA14DC-BAA1-4B27-93F4-512A9C64EF6C}"/>
                  </a:ext>
                </a:extLst>
              </p:cNvPr>
              <p:cNvSpPr/>
              <p:nvPr/>
            </p:nvSpPr>
            <p:spPr>
              <a:xfrm>
                <a:off x="4468857" y="3793500"/>
                <a:ext cx="200342" cy="872829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:a16="http://schemas.microsoft.com/office/drawing/2014/main" id="{C6C7785C-8982-46D8-BD2D-F0082959A035}"/>
                  </a:ext>
                </a:extLst>
              </p:cNvPr>
              <p:cNvSpPr/>
              <p:nvPr/>
            </p:nvSpPr>
            <p:spPr>
              <a:xfrm>
                <a:off x="4291066" y="1891296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:a16="http://schemas.microsoft.com/office/drawing/2014/main" id="{0EA746AB-277A-4BA1-9F0A-B7C535C1FB4A}"/>
                  </a:ext>
                </a:extLst>
              </p:cNvPr>
              <p:cNvSpPr/>
              <p:nvPr/>
            </p:nvSpPr>
            <p:spPr>
              <a:xfrm>
                <a:off x="4486591" y="1953886"/>
                <a:ext cx="196906" cy="1950905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id="{8DD3C104-DCA5-4C07-AA7C-5F42944E40F4}"/>
                  </a:ext>
                </a:extLst>
              </p:cNvPr>
              <p:cNvSpPr/>
              <p:nvPr/>
            </p:nvSpPr>
            <p:spPr>
              <a:xfrm>
                <a:off x="4683483" y="1895514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:a16="http://schemas.microsoft.com/office/drawing/2014/main" id="{B6979A23-A285-45E9-95F0-43DC4293EA1E}"/>
                  </a:ext>
                </a:extLst>
              </p:cNvPr>
              <p:cNvSpPr/>
              <p:nvPr/>
            </p:nvSpPr>
            <p:spPr>
              <a:xfrm rot="10800000">
                <a:off x="4468813" y="4423239"/>
                <a:ext cx="196906" cy="2608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:a16="http://schemas.microsoft.com/office/drawing/2014/main" id="{00FFC3E9-ACCE-438D-B2B5-5AA4625B76F2}"/>
                  </a:ext>
                </a:extLst>
              </p:cNvPr>
              <p:cNvSpPr/>
              <p:nvPr/>
            </p:nvSpPr>
            <p:spPr>
              <a:xfrm rot="16200000">
                <a:off x="4098945" y="947696"/>
                <a:ext cx="972197" cy="1052368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903813" y="1188952"/>
            <a:ext cx="7546070" cy="4800036"/>
            <a:chOff x="899592" y="1283123"/>
            <a:chExt cx="7546070" cy="4800036"/>
          </a:xfrm>
        </p:grpSpPr>
        <p:grpSp>
          <p:nvGrpSpPr>
            <p:cNvPr id="17" name="그룹 6">
              <a:extLst>
                <a:ext uri="{FF2B5EF4-FFF2-40B4-BE49-F238E27FC236}">
                  <a16:creationId xmlns:a16="http://schemas.microsoft.com/office/drawing/2014/main" id="{783E384A-1F56-4C47-88EE-8DAE280C29A2}"/>
                </a:ext>
              </a:extLst>
            </p:cNvPr>
            <p:cNvGrpSpPr/>
            <p:nvPr/>
          </p:nvGrpSpPr>
          <p:grpSpPr>
            <a:xfrm>
              <a:off x="1748919" y="1283123"/>
              <a:ext cx="6696743" cy="4800036"/>
              <a:chOff x="8423913" y="1873435"/>
              <a:chExt cx="4794879" cy="4800036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423913" y="6411861"/>
                <a:ext cx="47948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5804" y="1873435"/>
                <a:ext cx="34237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 мая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506991" y="2013750"/>
            <a:ext cx="59762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алгебре и началам анализа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84632" y="2632006"/>
            <a:ext cx="55240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казахскому языку/русскому языку и родному языку для школ/классов с уйгурским/ таджикским/узбекским языком обучения (язык обучения)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65948" y="3585212"/>
            <a:ext cx="6058380" cy="71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 (по языку обучения), иностранный язык (английский/французский/немецкий), информатика)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548034" y="4457771"/>
            <a:ext cx="6696374" cy="71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казахскому языку и литературе в школах/классах с русским/узбекским/уйгурским/таджикским языком обучения и по русскому языку и литературе в школах/классах с казахским языком обучения</a:t>
            </a:r>
          </a:p>
          <a:p>
            <a:pPr algn="r">
              <a:lnSpc>
                <a:spcPts val="12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8034" y="1461890"/>
            <a:ext cx="6685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экзамен по истории Казахстана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11(12) КЛАССОВ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78DF43-B87E-4E4B-89E7-9FE6ECF85DDF}"/>
              </a:ext>
            </a:extLst>
          </p:cNvPr>
          <p:cNvSpPr txBox="1"/>
          <p:nvPr/>
        </p:nvSpPr>
        <p:spPr>
          <a:xfrm>
            <a:off x="1403647" y="1019166"/>
            <a:ext cx="6336704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endParaRPr lang="ko-KR" alt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Устный экзамен по предмету «История Казахстана»</a:t>
            </a:r>
            <a:endParaRPr lang="x-non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46ADA2-4524-4868-9D4C-9C98CBF8B841}"/>
              </a:ext>
            </a:extLst>
          </p:cNvPr>
          <p:cNvSpPr txBox="1"/>
          <p:nvPr/>
        </p:nvSpPr>
        <p:spPr>
          <a:xfrm>
            <a:off x="2283482" y="2667094"/>
            <a:ext cx="4577034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выбирают один из тридцати предложенных билетов. В каждом билете даны три темы, на основании которых обучающиеся должны дать устный ответ.</a:t>
            </a:r>
            <a:endParaRPr lang="x-none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CA389F4-B867-476C-9216-2E93CCEBE320}"/>
              </a:ext>
            </a:extLst>
          </p:cNvPr>
          <p:cNvSpPr txBox="1"/>
          <p:nvPr/>
        </p:nvSpPr>
        <p:spPr>
          <a:xfrm>
            <a:off x="3032350" y="4299942"/>
            <a:ext cx="3079299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балл – 30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61F89CDD-CC76-4CE1-BC77-34EA5071DC35}"/>
              </a:ext>
            </a:extLst>
          </p:cNvPr>
          <p:cNvCxnSpPr>
            <a:cxnSpLocks/>
            <a:stCxn id="39" idx="2"/>
            <a:endCxn id="40" idx="0"/>
          </p:cNvCxnSpPr>
          <p:nvPr/>
        </p:nvCxnSpPr>
        <p:spPr>
          <a:xfrm>
            <a:off x="4571999" y="1665497"/>
            <a:ext cx="0" cy="10015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2DC739B3-CE60-4DB0-9653-4D0AB4FB45B6}"/>
              </a:ext>
            </a:extLst>
          </p:cNvPr>
          <p:cNvCxnSpPr>
            <a:cxnSpLocks/>
            <a:stCxn id="40" idx="2"/>
            <a:endCxn id="41" idx="0"/>
          </p:cNvCxnSpPr>
          <p:nvPr/>
        </p:nvCxnSpPr>
        <p:spPr>
          <a:xfrm>
            <a:off x="4571999" y="3867423"/>
            <a:ext cx="1" cy="4325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A3017FA2-4CBB-4BDA-A29C-4888EA75E741}"/>
              </a:ext>
            </a:extLst>
          </p:cNvPr>
          <p:cNvGrpSpPr/>
          <p:nvPr/>
        </p:nvGrpSpPr>
        <p:grpSpPr>
          <a:xfrm>
            <a:off x="3707904" y="1670220"/>
            <a:ext cx="1778495" cy="914400"/>
            <a:chOff x="3713782" y="1599929"/>
            <a:chExt cx="1778495" cy="91440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1025C7D-05D1-4E4C-B5CD-D7662861A69C}"/>
                </a:ext>
              </a:extLst>
            </p:cNvPr>
            <p:cNvSpPr txBox="1"/>
            <p:nvPr/>
          </p:nvSpPr>
          <p:spPr>
            <a:xfrm>
              <a:off x="4577876" y="1872463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часа</a:t>
              </a:r>
              <a:endParaRPr lang="x-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6" name="Рисунок 45" descr="Секундомер со сплошной заливкой">
              <a:extLst>
                <a:ext uri="{FF2B5EF4-FFF2-40B4-BE49-F238E27FC236}">
                  <a16:creationId xmlns:a16="http://schemas.microsoft.com/office/drawing/2014/main" id="{59236C50-116F-4C78-92E4-2508A0C59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13782" y="1599929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25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11(12) КЛАССОВ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78DF43-B87E-4E4B-89E7-9FE6ECF85DDF}"/>
              </a:ext>
            </a:extLst>
          </p:cNvPr>
          <p:cNvSpPr txBox="1"/>
          <p:nvPr/>
        </p:nvSpPr>
        <p:spPr>
          <a:xfrm>
            <a:off x="683568" y="794724"/>
            <a:ext cx="7704856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indent="450215"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июня</a:t>
            </a:r>
            <a:endParaRPr lang="ko-KR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предмету </a:t>
            </a:r>
          </a:p>
          <a:p>
            <a:pPr indent="450215" algn="ctr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«Алгебра и начала анализа»</a:t>
            </a:r>
            <a:endParaRPr lang="x-none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E8A64-F4FA-47AF-BD20-D05F884E729C}"/>
              </a:ext>
            </a:extLst>
          </p:cNvPr>
          <p:cNvSpPr txBox="1"/>
          <p:nvPr/>
        </p:nvSpPr>
        <p:spPr>
          <a:xfrm>
            <a:off x="6073650" y="2288185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В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F8E220E0-5DAA-4801-9C7D-1408257299B0}"/>
              </a:ext>
            </a:extLst>
          </p:cNvPr>
          <p:cNvCxnSpPr>
            <a:cxnSpLocks/>
            <a:stCxn id="20" idx="2"/>
            <a:endCxn id="21" idx="0"/>
          </p:cNvCxnSpPr>
          <p:nvPr/>
        </p:nvCxnSpPr>
        <p:spPr>
          <a:xfrm>
            <a:off x="4535996" y="1810387"/>
            <a:ext cx="2185726" cy="4777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D46ADA2-4524-4868-9D4C-9C98CBF8B841}"/>
              </a:ext>
            </a:extLst>
          </p:cNvPr>
          <p:cNvSpPr txBox="1"/>
          <p:nvPr/>
        </p:nvSpPr>
        <p:spPr>
          <a:xfrm>
            <a:off x="683567" y="3003798"/>
            <a:ext cx="340541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заданий с выбором одного правильного ответа из пяти предложенных. </a:t>
            </a:r>
          </a:p>
          <a:p>
            <a:pPr algn="just"/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оцениваются в 1 балл.</a:t>
            </a:r>
            <a:endParaRPr lang="x-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946A32-1B43-4510-94F5-116FA53CB62E}"/>
              </a:ext>
            </a:extLst>
          </p:cNvPr>
          <p:cNvSpPr txBox="1"/>
          <p:nvPr/>
        </p:nvSpPr>
        <p:spPr>
          <a:xfrm>
            <a:off x="5055020" y="3003798"/>
            <a:ext cx="3333404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10-12 заданий, требующих краткого или развернутого ответов. Задания оцениваются в 2-8 баллов.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44E8EA3C-88C4-4C59-BCAC-11226D2346FD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2378436" y="2575121"/>
            <a:ext cx="7837" cy="4286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F5F256A-5371-4F03-A87A-6DD17DDD8CBC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>
          <a:xfrm>
            <a:off x="6721722" y="2699067"/>
            <a:ext cx="0" cy="3047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DEEC259-FB9D-4BF4-A5DF-4A06A81BB0D4}"/>
              </a:ext>
            </a:extLst>
          </p:cNvPr>
          <p:cNvSpPr txBox="1"/>
          <p:nvPr/>
        </p:nvSpPr>
        <p:spPr>
          <a:xfrm>
            <a:off x="1738201" y="2283718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А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A389F4-B867-476C-9216-2E93CCEBE320}"/>
              </a:ext>
            </a:extLst>
          </p:cNvPr>
          <p:cNvSpPr txBox="1"/>
          <p:nvPr/>
        </p:nvSpPr>
        <p:spPr>
          <a:xfrm>
            <a:off x="3023827" y="4515966"/>
            <a:ext cx="3079299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балл – 60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61F89CDD-CC76-4CE1-BC77-34EA5071DC35}"/>
              </a:ext>
            </a:extLst>
          </p:cNvPr>
          <p:cNvCxnSpPr>
            <a:cxnSpLocks/>
            <a:stCxn id="20" idx="2"/>
            <a:endCxn id="27" idx="0"/>
          </p:cNvCxnSpPr>
          <p:nvPr/>
        </p:nvCxnSpPr>
        <p:spPr>
          <a:xfrm flipH="1">
            <a:off x="2386273" y="1810387"/>
            <a:ext cx="2149723" cy="4733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308A8334-B2D4-44A7-9CBB-539733030926}"/>
              </a:ext>
            </a:extLst>
          </p:cNvPr>
          <p:cNvCxnSpPr>
            <a:cxnSpLocks/>
            <a:stCxn id="24" idx="2"/>
            <a:endCxn id="28" idx="0"/>
          </p:cNvCxnSpPr>
          <p:nvPr/>
        </p:nvCxnSpPr>
        <p:spPr>
          <a:xfrm flipH="1">
            <a:off x="4563477" y="4204127"/>
            <a:ext cx="2158245" cy="3118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DC739B3-CE60-4DB0-9653-4D0AB4FB45B6}"/>
              </a:ext>
            </a:extLst>
          </p:cNvPr>
          <p:cNvCxnSpPr>
            <a:cxnSpLocks/>
            <a:stCxn id="23" idx="2"/>
            <a:endCxn id="28" idx="0"/>
          </p:cNvCxnSpPr>
          <p:nvPr/>
        </p:nvCxnSpPr>
        <p:spPr>
          <a:xfrm>
            <a:off x="2386273" y="4204127"/>
            <a:ext cx="2177204" cy="3118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F3A56C8-E1C1-4CF8-B0A6-69C69C263A48}"/>
              </a:ext>
            </a:extLst>
          </p:cNvPr>
          <p:cNvSpPr txBox="1"/>
          <p:nvPr/>
        </p:nvSpPr>
        <p:spPr>
          <a:xfrm>
            <a:off x="6444208" y="4515966"/>
            <a:ext cx="2465235" cy="430887"/>
          </a:xfrm>
          <a:prstGeom prst="rect">
            <a:avLst/>
          </a:prstGeom>
          <a:solidFill>
            <a:srgbClr val="FF00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разрешается пользоваться калькулятором</a:t>
            </a:r>
            <a:endParaRPr lang="x-none" sz="1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Символ &quot;Запрещено&quot; 15">
            <a:extLst>
              <a:ext uri="{FF2B5EF4-FFF2-40B4-BE49-F238E27FC236}">
                <a16:creationId xmlns:a16="http://schemas.microsoft.com/office/drawing/2014/main" id="{18526ADD-1F1A-4C2B-9FCA-8BAE2D1CCE70}"/>
              </a:ext>
            </a:extLst>
          </p:cNvPr>
          <p:cNvSpPr/>
          <p:nvPr/>
        </p:nvSpPr>
        <p:spPr>
          <a:xfrm>
            <a:off x="6488532" y="4579380"/>
            <a:ext cx="274596" cy="304058"/>
          </a:xfrm>
          <a:prstGeom prst="noSmoking">
            <a:avLst/>
          </a:prstGeom>
          <a:solidFill>
            <a:srgbClr val="FF00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 descr="Секундомер со сплошной заливкой">
            <a:extLst>
              <a:ext uri="{FF2B5EF4-FFF2-40B4-BE49-F238E27FC236}">
                <a16:creationId xmlns:a16="http://schemas.microsoft.com/office/drawing/2014/main" id="{BA95B39B-786F-40DB-951B-DAA2DA755A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81142" y="1848004"/>
            <a:ext cx="914400" cy="914400"/>
          </a:xfrm>
          <a:prstGeom prst="rect">
            <a:avLst/>
          </a:prstGeom>
        </p:spPr>
      </p:pic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5EEF3E85-9B54-4F77-BB50-99578935010D}"/>
              </a:ext>
            </a:extLst>
          </p:cNvPr>
          <p:cNvGrpSpPr/>
          <p:nvPr/>
        </p:nvGrpSpPr>
        <p:grpSpPr>
          <a:xfrm>
            <a:off x="4080858" y="1852338"/>
            <a:ext cx="1670663" cy="914400"/>
            <a:chOff x="4080858" y="1852338"/>
            <a:chExt cx="1670663" cy="91440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5C16224-E767-41C9-914E-3718DB06B635}"/>
                </a:ext>
              </a:extLst>
            </p:cNvPr>
            <p:cNvSpPr txBox="1"/>
            <p:nvPr/>
          </p:nvSpPr>
          <p:spPr>
            <a:xfrm>
              <a:off x="4837120" y="2099052"/>
              <a:ext cx="914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часов</a:t>
              </a:r>
              <a:endParaRPr lang="x-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7" name="Рисунок 36" descr="Секундомер со сплошной заливкой">
              <a:extLst>
                <a:ext uri="{FF2B5EF4-FFF2-40B4-BE49-F238E27FC236}">
                  <a16:creationId xmlns:a16="http://schemas.microsoft.com/office/drawing/2014/main" id="{EA39539B-D2A9-4F27-9E4D-C55055719A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80858" y="185233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078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11(12) КЛАССОВ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78DF43-B87E-4E4B-89E7-9FE6ECF85DDF}"/>
              </a:ext>
            </a:extLst>
          </p:cNvPr>
          <p:cNvSpPr txBox="1"/>
          <p:nvPr/>
        </p:nvSpPr>
        <p:spPr>
          <a:xfrm>
            <a:off x="107504" y="755524"/>
            <a:ext cx="8928991" cy="861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indent="450215" algn="ctr"/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июня</a:t>
            </a:r>
            <a:endParaRPr lang="ko-KR" alt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ctr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предметам </a:t>
            </a:r>
          </a:p>
          <a:p>
            <a:pPr indent="450215"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«Русский язык», «Уйгурский язык», «Узбекский язык», «Таджикский язык»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78E8A64-F4FA-47AF-BD20-D05F884E729C}"/>
              </a:ext>
            </a:extLst>
          </p:cNvPr>
          <p:cNvSpPr txBox="1"/>
          <p:nvPr/>
        </p:nvSpPr>
        <p:spPr>
          <a:xfrm>
            <a:off x="6142740" y="1980553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2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F8E220E0-5DAA-4801-9C7D-1408257299B0}"/>
              </a:ext>
            </a:extLst>
          </p:cNvPr>
          <p:cNvCxnSpPr>
            <a:cxnSpLocks/>
            <a:stCxn id="46" idx="2"/>
            <a:endCxn id="48" idx="0"/>
          </p:cNvCxnSpPr>
          <p:nvPr/>
        </p:nvCxnSpPr>
        <p:spPr>
          <a:xfrm>
            <a:off x="4572000" y="1617298"/>
            <a:ext cx="2218812" cy="3632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D46ADA2-4524-4868-9D4C-9C98CBF8B841}"/>
              </a:ext>
            </a:extLst>
          </p:cNvPr>
          <p:cNvSpPr txBox="1"/>
          <p:nvPr/>
        </p:nvSpPr>
        <p:spPr>
          <a:xfrm>
            <a:off x="1037769" y="2792454"/>
            <a:ext cx="2664297" cy="12234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indent="177800" algn="just"/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текста (общий объём текстов – 600-650 слов)</a:t>
            </a:r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основе текстов обучающиеся отвечают на 15 вопросов, из которых: 10 вопросов с одним правильным ответом и 5 вопросов, требующих краткого и развёрнутого ответов. </a:t>
            </a:r>
            <a:endParaRPr lang="x-none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Общее количество баллов – 20.</a:t>
            </a:r>
            <a:endParaRPr lang="x-none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F946A32-1B43-4510-94F5-116FA53CB62E}"/>
              </a:ext>
            </a:extLst>
          </p:cNvPr>
          <p:cNvSpPr txBox="1"/>
          <p:nvPr/>
        </p:nvSpPr>
        <p:spPr>
          <a:xfrm>
            <a:off x="4594572" y="2735967"/>
            <a:ext cx="4392480" cy="12234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в классах </a:t>
            </a:r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Естественно-математического направления выполняют одну письменную работу – эссе (200-250 слов). Обучающиеся в классах общественно-гуманитарного направления выбирают одно задание из трех предложенных, где необходимо написать письменную работу (статья, эссе, публичное выступление, рецензия и другие) объёмом 200-250 слов. </a:t>
            </a:r>
          </a:p>
          <a:p>
            <a:pPr algn="ctr"/>
            <a:r>
              <a:rPr lang="ru-RU" sz="105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Общее количество баллов – 20.</a:t>
            </a:r>
            <a:endParaRPr lang="x-none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44E8EA3C-88C4-4C59-BCAC-11226D2346FD}"/>
              </a:ext>
            </a:extLst>
          </p:cNvPr>
          <p:cNvCxnSpPr>
            <a:cxnSpLocks/>
            <a:stCxn id="57" idx="2"/>
            <a:endCxn id="53" idx="0"/>
          </p:cNvCxnSpPr>
          <p:nvPr/>
        </p:nvCxnSpPr>
        <p:spPr>
          <a:xfrm>
            <a:off x="2369917" y="2391435"/>
            <a:ext cx="1" cy="4010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FF5F256A-5371-4F03-A87A-6DD17DDD8CBC}"/>
              </a:ext>
            </a:extLst>
          </p:cNvPr>
          <p:cNvCxnSpPr>
            <a:cxnSpLocks/>
            <a:stCxn id="48" idx="2"/>
            <a:endCxn id="54" idx="0"/>
          </p:cNvCxnSpPr>
          <p:nvPr/>
        </p:nvCxnSpPr>
        <p:spPr>
          <a:xfrm>
            <a:off x="6790812" y="2391435"/>
            <a:ext cx="0" cy="3445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DEEC259-FB9D-4BF4-A5DF-4A06A81BB0D4}"/>
              </a:ext>
            </a:extLst>
          </p:cNvPr>
          <p:cNvSpPr txBox="1"/>
          <p:nvPr/>
        </p:nvSpPr>
        <p:spPr>
          <a:xfrm>
            <a:off x="1721845" y="1980553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1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CA389F4-B867-476C-9216-2E93CCEBE320}"/>
              </a:ext>
            </a:extLst>
          </p:cNvPr>
          <p:cNvSpPr txBox="1"/>
          <p:nvPr/>
        </p:nvSpPr>
        <p:spPr>
          <a:xfrm>
            <a:off x="3026508" y="4478445"/>
            <a:ext cx="3079299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балл – 40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id="{61F89CDD-CC76-4CE1-BC77-34EA5071DC35}"/>
              </a:ext>
            </a:extLst>
          </p:cNvPr>
          <p:cNvCxnSpPr>
            <a:cxnSpLocks/>
            <a:stCxn id="46" idx="2"/>
            <a:endCxn id="57" idx="0"/>
          </p:cNvCxnSpPr>
          <p:nvPr/>
        </p:nvCxnSpPr>
        <p:spPr>
          <a:xfrm flipH="1">
            <a:off x="2369917" y="1617298"/>
            <a:ext cx="2202083" cy="3632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308A8334-B2D4-44A7-9CBB-539733030926}"/>
              </a:ext>
            </a:extLst>
          </p:cNvPr>
          <p:cNvCxnSpPr>
            <a:cxnSpLocks/>
            <a:stCxn id="54" idx="2"/>
            <a:endCxn id="58" idx="0"/>
          </p:cNvCxnSpPr>
          <p:nvPr/>
        </p:nvCxnSpPr>
        <p:spPr>
          <a:xfrm flipH="1">
            <a:off x="4566158" y="3959379"/>
            <a:ext cx="2224654" cy="5190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2DC739B3-CE60-4DB0-9653-4D0AB4FB45B6}"/>
              </a:ext>
            </a:extLst>
          </p:cNvPr>
          <p:cNvCxnSpPr>
            <a:cxnSpLocks/>
            <a:stCxn id="53" idx="2"/>
            <a:endCxn id="58" idx="0"/>
          </p:cNvCxnSpPr>
          <p:nvPr/>
        </p:nvCxnSpPr>
        <p:spPr>
          <a:xfrm>
            <a:off x="2369918" y="4015866"/>
            <a:ext cx="2196240" cy="4625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D851788-E3F4-4B68-9FBC-78955FEC9E38}"/>
              </a:ext>
            </a:extLst>
          </p:cNvPr>
          <p:cNvSpPr txBox="1"/>
          <p:nvPr/>
        </p:nvSpPr>
        <p:spPr>
          <a:xfrm>
            <a:off x="6521817" y="4439717"/>
            <a:ext cx="2465235" cy="430887"/>
          </a:xfrm>
          <a:prstGeom prst="rect">
            <a:avLst/>
          </a:prstGeom>
          <a:solidFill>
            <a:srgbClr val="FF00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Пользоваться словарями </a:t>
            </a:r>
          </a:p>
          <a:p>
            <a:pPr algn="ctr"/>
            <a:r>
              <a:rPr lang="ru-RU" sz="1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запрещается.</a:t>
            </a:r>
            <a:endParaRPr lang="x-none" sz="1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Символ &quot;Запрещено&quot; 1">
            <a:extLst>
              <a:ext uri="{FF2B5EF4-FFF2-40B4-BE49-F238E27FC236}">
                <a16:creationId xmlns:a16="http://schemas.microsoft.com/office/drawing/2014/main" id="{081F0AC7-BC4D-4B81-8D11-6B60533B0D6F}"/>
              </a:ext>
            </a:extLst>
          </p:cNvPr>
          <p:cNvSpPr/>
          <p:nvPr/>
        </p:nvSpPr>
        <p:spPr>
          <a:xfrm>
            <a:off x="6653514" y="4501729"/>
            <a:ext cx="274596" cy="304058"/>
          </a:xfrm>
          <a:prstGeom prst="noSmoking">
            <a:avLst/>
          </a:prstGeom>
          <a:solidFill>
            <a:srgbClr val="FF00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9FB376-5AA8-435D-AE63-81A01C0AC273}"/>
              </a:ext>
            </a:extLst>
          </p:cNvPr>
          <p:cNvSpPr txBox="1"/>
          <p:nvPr/>
        </p:nvSpPr>
        <p:spPr>
          <a:xfrm>
            <a:off x="4857406" y="1862444"/>
            <a:ext cx="914401" cy="377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Рисунок 77" descr="Секундомер со сплошной заливкой">
            <a:extLst>
              <a:ext uri="{FF2B5EF4-FFF2-40B4-BE49-F238E27FC236}">
                <a16:creationId xmlns:a16="http://schemas.microsoft.com/office/drawing/2014/main" id="{FE1BA020-853F-46B0-BA26-5FFCFDD99D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04069" y="1590069"/>
            <a:ext cx="914400" cy="9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11(12) КЛАССОВ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78DF43-B87E-4E4B-89E7-9FE6ECF85DDF}"/>
              </a:ext>
            </a:extLst>
          </p:cNvPr>
          <p:cNvSpPr txBox="1"/>
          <p:nvPr/>
        </p:nvSpPr>
        <p:spPr>
          <a:xfrm>
            <a:off x="686905" y="1870252"/>
            <a:ext cx="4464496" cy="1600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</a:t>
            </a:r>
            <a:endParaRPr lang="ko-KR" alt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ctr"/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Информатика) </a:t>
            </a:r>
            <a:endParaRPr lang="x-none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46ADA2-4524-4868-9D4C-9C98CBF8B841}"/>
              </a:ext>
            </a:extLst>
          </p:cNvPr>
          <p:cNvSpPr txBox="1"/>
          <p:nvPr/>
        </p:nvSpPr>
        <p:spPr>
          <a:xfrm>
            <a:off x="6106141" y="1500921"/>
            <a:ext cx="2232248" cy="25545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Экзаменационная работа состоит из 2-3 частей: задания с выбором од </a:t>
            </a:r>
            <a:r>
              <a:rPr lang="ru-RU" sz="1600" dirty="0" err="1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sz="16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правильного ответа из предложенных;  4-5 заданий, требующих краткого или развернутого ответов; мини исследование.</a:t>
            </a:r>
            <a:endParaRPr lang="x-non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61F89CDD-CC76-4CE1-BC77-34EA5071DC35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>
            <a:off x="5151401" y="2670471"/>
            <a:ext cx="954740" cy="1077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5498CBB-D338-453E-85B5-18E290AEE7A6}"/>
              </a:ext>
            </a:extLst>
          </p:cNvPr>
          <p:cNvSpPr txBox="1"/>
          <p:nvPr/>
        </p:nvSpPr>
        <p:spPr>
          <a:xfrm>
            <a:off x="5177667" y="2765478"/>
            <a:ext cx="91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Рисунок 31" descr="Секундомер со сплошной заливкой">
            <a:extLst>
              <a:ext uri="{FF2B5EF4-FFF2-40B4-BE49-F238E27FC236}">
                <a16:creationId xmlns:a16="http://schemas.microsoft.com/office/drawing/2014/main" id="{613DBB2A-EBA1-4558-B8A9-6306A05995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9208" y="18847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0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11(12) КЛАССОВ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78DF43-B87E-4E4B-89E7-9FE6ECF85DDF}"/>
              </a:ext>
            </a:extLst>
          </p:cNvPr>
          <p:cNvSpPr txBox="1"/>
          <p:nvPr/>
        </p:nvSpPr>
        <p:spPr>
          <a:xfrm>
            <a:off x="758964" y="756163"/>
            <a:ext cx="7621420" cy="113877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kk-K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</a:t>
            </a:r>
            <a:endParaRPr lang="ko-KR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предмету «Казахский язык и литература», «Русский язык и литература»</a:t>
            </a: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Задания содержат четыре коротких текста, общий объём которых не превышает 400 слов.</a:t>
            </a:r>
            <a:endParaRPr lang="x-non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8E8A64-F4FA-47AF-BD20-D05F884E729C}"/>
              </a:ext>
            </a:extLst>
          </p:cNvPr>
          <p:cNvSpPr txBox="1"/>
          <p:nvPr/>
        </p:nvSpPr>
        <p:spPr>
          <a:xfrm>
            <a:off x="5725805" y="2375669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2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F8E220E0-5DAA-4801-9C7D-1408257299B0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4569674" y="1894936"/>
            <a:ext cx="1804203" cy="4807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D46ADA2-4524-4868-9D4C-9C98CBF8B841}"/>
              </a:ext>
            </a:extLst>
          </p:cNvPr>
          <p:cNvSpPr txBox="1"/>
          <p:nvPr/>
        </p:nvSpPr>
        <p:spPr>
          <a:xfrm>
            <a:off x="1259632" y="3101825"/>
            <a:ext cx="3415003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Обучающиеся определяют связь между идеями, выраженными в отрывках, и 10 утверждениями, а также определяют, к какому тексту относятся данные утверждения (A, B, C и D). 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баллов – 10 баллов.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946A32-1B43-4510-94F5-116FA53CB62E}"/>
              </a:ext>
            </a:extLst>
          </p:cNvPr>
          <p:cNvSpPr txBox="1"/>
          <p:nvPr/>
        </p:nvSpPr>
        <p:spPr>
          <a:xfrm>
            <a:off x="5212478" y="3100748"/>
            <a:ext cx="2322798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Обучающиеся дают письменный ответ (150-200 слов) на вопрос на основе текстов, в котором они выражают своё мнение.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баллов – 30 баллов. 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44E8EA3C-88C4-4C59-BCAC-11226D2346FD}"/>
              </a:ext>
            </a:extLst>
          </p:cNvPr>
          <p:cNvCxnSpPr>
            <a:cxnSpLocks/>
            <a:stCxn id="19" idx="2"/>
            <a:endCxn id="15" idx="0"/>
          </p:cNvCxnSpPr>
          <p:nvPr/>
        </p:nvCxnSpPr>
        <p:spPr>
          <a:xfrm>
            <a:off x="2967134" y="2786552"/>
            <a:ext cx="0" cy="3152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FF5F256A-5371-4F03-A87A-6DD17DDD8CBC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>
            <a:off x="6373877" y="2786551"/>
            <a:ext cx="0" cy="3141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DEEC259-FB9D-4BF4-A5DF-4A06A81BB0D4}"/>
              </a:ext>
            </a:extLst>
          </p:cNvPr>
          <p:cNvSpPr txBox="1"/>
          <p:nvPr/>
        </p:nvSpPr>
        <p:spPr>
          <a:xfrm>
            <a:off x="2319062" y="2375670"/>
            <a:ext cx="1296144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1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A389F4-B867-476C-9216-2E93CCEBE320}"/>
              </a:ext>
            </a:extLst>
          </p:cNvPr>
          <p:cNvSpPr txBox="1"/>
          <p:nvPr/>
        </p:nvSpPr>
        <p:spPr>
          <a:xfrm>
            <a:off x="3092128" y="4484534"/>
            <a:ext cx="3079299" cy="410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балл – 40</a:t>
            </a:r>
            <a:endParaRPr lang="x-none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61F89CDD-CC76-4CE1-BC77-34EA5071DC35}"/>
              </a:ext>
            </a:extLst>
          </p:cNvPr>
          <p:cNvCxnSpPr>
            <a:cxnSpLocks/>
            <a:stCxn id="12" idx="2"/>
            <a:endCxn id="19" idx="0"/>
          </p:cNvCxnSpPr>
          <p:nvPr/>
        </p:nvCxnSpPr>
        <p:spPr>
          <a:xfrm flipH="1">
            <a:off x="2967134" y="1894936"/>
            <a:ext cx="1602540" cy="4807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308A8334-B2D4-44A7-9CBB-539733030926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flipH="1">
            <a:off x="4631778" y="4116411"/>
            <a:ext cx="1742099" cy="3681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2DC739B3-CE60-4DB0-9653-4D0AB4FB45B6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>
            <a:off x="2967134" y="4117488"/>
            <a:ext cx="1664644" cy="367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FCF7CB83-F802-4901-BD7C-EC3C99D3FAA5}"/>
              </a:ext>
            </a:extLst>
          </p:cNvPr>
          <p:cNvGrpSpPr/>
          <p:nvPr/>
        </p:nvGrpSpPr>
        <p:grpSpPr>
          <a:xfrm>
            <a:off x="4119879" y="1876736"/>
            <a:ext cx="914400" cy="1129386"/>
            <a:chOff x="4080858" y="1852338"/>
            <a:chExt cx="914400" cy="112938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E13987D-3A90-47D2-8F4F-CA7F079A0DE6}"/>
                </a:ext>
              </a:extLst>
            </p:cNvPr>
            <p:cNvSpPr txBox="1"/>
            <p:nvPr/>
          </p:nvSpPr>
          <p:spPr>
            <a:xfrm>
              <a:off x="4178333" y="2612392"/>
              <a:ext cx="792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часа</a:t>
              </a:r>
              <a:endParaRPr lang="x-none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6" name="Рисунок 25" descr="Секундомер со сплошной заливкой">
              <a:extLst>
                <a:ext uri="{FF2B5EF4-FFF2-40B4-BE49-F238E27FC236}">
                  <a16:creationId xmlns:a16="http://schemas.microsoft.com/office/drawing/2014/main" id="{5BEE0952-C24E-4A62-9A85-60EE56150F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80858" y="185233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8672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915798A2-8CE2-42A9-AB16-9EF18862209D}"/>
              </a:ext>
            </a:extLst>
          </p:cNvPr>
          <p:cNvGrpSpPr/>
          <p:nvPr/>
        </p:nvGrpSpPr>
        <p:grpSpPr>
          <a:xfrm>
            <a:off x="1199467" y="4170266"/>
            <a:ext cx="786996" cy="786996"/>
            <a:chOff x="3924417" y="4453570"/>
            <a:chExt cx="754422" cy="754422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D33CAF3-990D-421B-A840-086649E98778}"/>
                </a:ext>
              </a:extLst>
            </p:cNvPr>
            <p:cNvSpPr/>
            <p:nvPr/>
          </p:nvSpPr>
          <p:spPr>
            <a:xfrm>
              <a:off x="4063248" y="4592401"/>
              <a:ext cx="476761" cy="476761"/>
            </a:xfrm>
            <a:prstGeom prst="ellipse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7F79442-3FA7-4AFC-BC3B-DC8576FBBCC8}"/>
                </a:ext>
              </a:extLst>
            </p:cNvPr>
            <p:cNvSpPr/>
            <p:nvPr/>
          </p:nvSpPr>
          <p:spPr>
            <a:xfrm>
              <a:off x="3924417" y="4453570"/>
              <a:ext cx="754422" cy="754422"/>
            </a:xfrm>
            <a:prstGeom prst="ellipse">
              <a:avLst/>
            </a:prstGeom>
            <a:noFill/>
            <a:ln w="130175">
              <a:solidFill>
                <a:schemeClr val="bg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7848961-64E5-4350-8A7A-81EFB7D070C4}"/>
              </a:ext>
            </a:extLst>
          </p:cNvPr>
          <p:cNvSpPr txBox="1"/>
          <p:nvPr/>
        </p:nvSpPr>
        <p:spPr>
          <a:xfrm>
            <a:off x="3851920" y="1635646"/>
            <a:ext cx="410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4"/>
              </a:spcBef>
            </a:pPr>
            <a:r>
              <a:rPr lang="ru-RU" sz="1400" spc="5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</a:t>
            </a:r>
            <a:r>
              <a:rPr lang="ru-RU" sz="1400" spc="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</a:t>
            </a:r>
            <a:r>
              <a:rPr lang="en-US" sz="1400" spc="-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ВЫГРУЖАЕТ ЭКЗАМЕНАЦИОННЫЕ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400" spc="-7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spc="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ОБЛАКО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D7E776-6FF1-490E-8BA8-02F3FA4724B3}"/>
              </a:ext>
            </a:extLst>
          </p:cNvPr>
          <p:cNvSpPr txBox="1"/>
          <p:nvPr/>
        </p:nvSpPr>
        <p:spPr>
          <a:xfrm>
            <a:off x="5148064" y="3346415"/>
            <a:ext cx="3995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 algn="ctr"/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ОТВЕТСТВЕННОЕ ЛИЦО  УПРАВЛЕНИЯ ОБРАЗОВАНИЯ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ПОЛУЧИВ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ССЫЛКУ ОБЛАКА,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РАССЫЛАЕТ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В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ОТДЕЛЫ И ОРГАНИЗАЦИИ ОБРАЗОВАНИЯ</a:t>
            </a:r>
            <a:r>
              <a:rPr lang="en-US" sz="14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spc="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val 17">
            <a:extLst>
              <a:ext uri="{FF2B5EF4-FFF2-40B4-BE49-F238E27FC236}">
                <a16:creationId xmlns:a16="http://schemas.microsoft.com/office/drawing/2014/main" id="{87BC03FB-7842-4D4B-8F60-AD67E6802EFA}"/>
              </a:ext>
            </a:extLst>
          </p:cNvPr>
          <p:cNvSpPr/>
          <p:nvPr/>
        </p:nvSpPr>
        <p:spPr>
          <a:xfrm>
            <a:off x="611560" y="2931790"/>
            <a:ext cx="2736304" cy="18722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FDFC3A-FE80-40C6-92E4-23B32F45C6D6}"/>
              </a:ext>
            </a:extLst>
          </p:cNvPr>
          <p:cNvSpPr txBox="1"/>
          <p:nvPr/>
        </p:nvSpPr>
        <p:spPr>
          <a:xfrm>
            <a:off x="755576" y="343584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ОТПРАВКА ЭКЗАМЕНАЦИОННЫХ МАТЕРИАЛОВ</a:t>
            </a:r>
            <a:endParaRPr lang="en-US" altLang="ko-K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3" y="4286"/>
            <a:ext cx="914400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ЭКЗАМЕНАЦИОННЫХ МАТЕРИАЛОВ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ЭЛЕКТРОННОМ ФОРМАТЕ</a:t>
            </a:r>
          </a:p>
        </p:txBody>
      </p:sp>
      <p:grpSp>
        <p:nvGrpSpPr>
          <p:cNvPr id="97" name="Группа 96"/>
          <p:cNvGrpSpPr/>
          <p:nvPr/>
        </p:nvGrpSpPr>
        <p:grpSpPr>
          <a:xfrm>
            <a:off x="2483768" y="1131590"/>
            <a:ext cx="2789049" cy="3096344"/>
            <a:chOff x="2699792" y="1131590"/>
            <a:chExt cx="2789049" cy="309634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7EEC74D-AFED-4B4B-B22D-87C132F66466}"/>
                </a:ext>
              </a:extLst>
            </p:cNvPr>
            <p:cNvGrpSpPr/>
            <p:nvPr/>
          </p:nvGrpSpPr>
          <p:grpSpPr>
            <a:xfrm>
              <a:off x="2699792" y="1226215"/>
              <a:ext cx="1277005" cy="1277005"/>
              <a:chOff x="899591" y="1902000"/>
              <a:chExt cx="1250671" cy="1250671"/>
            </a:xfrm>
          </p:grpSpPr>
          <p:sp>
            <p:nvSpPr>
              <p:cNvPr id="6" name="Oval 4">
                <a:extLst>
                  <a:ext uri="{FF2B5EF4-FFF2-40B4-BE49-F238E27FC236}">
                    <a16:creationId xmlns:a16="http://schemas.microsoft.com/office/drawing/2014/main" id="{E4A6122D-37ED-4846-A4E3-CFEDD4A0C795}"/>
                  </a:ext>
                </a:extLst>
              </p:cNvPr>
              <p:cNvSpPr/>
              <p:nvPr/>
            </p:nvSpPr>
            <p:spPr>
              <a:xfrm>
                <a:off x="899591" y="1902000"/>
                <a:ext cx="1250671" cy="1250671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Oval 5">
                <a:extLst>
                  <a:ext uri="{FF2B5EF4-FFF2-40B4-BE49-F238E27FC236}">
                    <a16:creationId xmlns:a16="http://schemas.microsoft.com/office/drawing/2014/main" id="{53B8814E-949C-455E-8907-2465482F4343}"/>
                  </a:ext>
                </a:extLst>
              </p:cNvPr>
              <p:cNvSpPr/>
              <p:nvPr/>
            </p:nvSpPr>
            <p:spPr>
              <a:xfrm>
                <a:off x="1016229" y="2018638"/>
                <a:ext cx="1017395" cy="1017395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" name="Group 9">
              <a:extLst>
                <a:ext uri="{FF2B5EF4-FFF2-40B4-BE49-F238E27FC236}">
                  <a16:creationId xmlns:a16="http://schemas.microsoft.com/office/drawing/2014/main" id="{9965350E-9472-4815-9297-2800645B06F1}"/>
                </a:ext>
              </a:extLst>
            </p:cNvPr>
            <p:cNvGrpSpPr/>
            <p:nvPr/>
          </p:nvGrpSpPr>
          <p:grpSpPr>
            <a:xfrm>
              <a:off x="4067944" y="2950929"/>
              <a:ext cx="1277005" cy="1277005"/>
              <a:chOff x="899591" y="1902000"/>
              <a:chExt cx="1250671" cy="1250671"/>
            </a:xfrm>
          </p:grpSpPr>
          <p:sp>
            <p:nvSpPr>
              <p:cNvPr id="12" name="Oval 10">
                <a:extLst>
                  <a:ext uri="{FF2B5EF4-FFF2-40B4-BE49-F238E27FC236}">
                    <a16:creationId xmlns:a16="http://schemas.microsoft.com/office/drawing/2014/main" id="{FB821AD1-150E-40F3-9FFE-C40DF07E60F9}"/>
                  </a:ext>
                </a:extLst>
              </p:cNvPr>
              <p:cNvSpPr/>
              <p:nvPr/>
            </p:nvSpPr>
            <p:spPr>
              <a:xfrm>
                <a:off x="899591" y="1902000"/>
                <a:ext cx="1250671" cy="125067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Oval 11">
                <a:extLst>
                  <a:ext uri="{FF2B5EF4-FFF2-40B4-BE49-F238E27FC236}">
                    <a16:creationId xmlns:a16="http://schemas.microsoft.com/office/drawing/2014/main" id="{61B8277D-29FF-4433-A024-D3C56CF111A6}"/>
                  </a:ext>
                </a:extLst>
              </p:cNvPr>
              <p:cNvSpPr/>
              <p:nvPr/>
            </p:nvSpPr>
            <p:spPr>
              <a:xfrm>
                <a:off x="1016229" y="2018638"/>
                <a:ext cx="1017395" cy="1017395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FDFC3A-FE80-40C6-92E4-23B32F45C6D6}"/>
                </a:ext>
              </a:extLst>
            </p:cNvPr>
            <p:cNvSpPr txBox="1"/>
            <p:nvPr/>
          </p:nvSpPr>
          <p:spPr>
            <a:xfrm>
              <a:off x="2798234" y="1503498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rgbClr val="1919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НЦТ                    </a:t>
              </a:r>
              <a:r>
                <a:rPr lang="kk-KZ" sz="1200" dirty="0">
                  <a:solidFill>
                    <a:srgbClr val="1919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1200" dirty="0">
                  <a:solidFill>
                    <a:srgbClr val="1919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УО до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27.05.2025 г.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0C89658-710F-4531-9F5D-5946312B65CF}"/>
                </a:ext>
              </a:extLst>
            </p:cNvPr>
            <p:cNvSpPr txBox="1"/>
            <p:nvPr/>
          </p:nvSpPr>
          <p:spPr>
            <a:xfrm>
              <a:off x="4148534" y="3267430"/>
              <a:ext cx="1116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rgbClr val="19191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 УО в ОО до 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27.05.2025 г.</a:t>
              </a:r>
            </a:p>
          </p:txBody>
        </p:sp>
        <p:sp>
          <p:nvSpPr>
            <p:cNvPr id="19" name="Oval 17">
              <a:extLst>
                <a:ext uri="{FF2B5EF4-FFF2-40B4-BE49-F238E27FC236}">
                  <a16:creationId xmlns:a16="http://schemas.microsoft.com/office/drawing/2014/main" id="{87BC03FB-7842-4D4B-8F60-AD67E6802EFA}"/>
                </a:ext>
              </a:extLst>
            </p:cNvPr>
            <p:cNvSpPr/>
            <p:nvPr/>
          </p:nvSpPr>
          <p:spPr>
            <a:xfrm>
              <a:off x="3590762" y="1131590"/>
              <a:ext cx="522312" cy="522312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19">
              <a:extLst>
                <a:ext uri="{FF2B5EF4-FFF2-40B4-BE49-F238E27FC236}">
                  <a16:creationId xmlns:a16="http://schemas.microsoft.com/office/drawing/2014/main" id="{193FECE9-43A2-4B0A-8B67-B9B144D231ED}"/>
                </a:ext>
              </a:extLst>
            </p:cNvPr>
            <p:cNvSpPr/>
            <p:nvPr/>
          </p:nvSpPr>
          <p:spPr>
            <a:xfrm>
              <a:off x="4966529" y="2831691"/>
              <a:ext cx="522312" cy="5223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ounded Rectangle 5">
              <a:extLst>
                <a:ext uri="{FF2B5EF4-FFF2-40B4-BE49-F238E27FC236}">
                  <a16:creationId xmlns:a16="http://schemas.microsoft.com/office/drawing/2014/main" id="{2FB89ECD-8312-4BC5-94D4-212D75FDBF50}"/>
                </a:ext>
              </a:extLst>
            </p:cNvPr>
            <p:cNvSpPr/>
            <p:nvPr/>
          </p:nvSpPr>
          <p:spPr>
            <a:xfrm flipH="1">
              <a:off x="5098626" y="2985390"/>
              <a:ext cx="271065" cy="223612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23">
              <a:extLst>
                <a:ext uri="{FF2B5EF4-FFF2-40B4-BE49-F238E27FC236}">
                  <a16:creationId xmlns:a16="http://schemas.microsoft.com/office/drawing/2014/main" id="{411254AD-C704-4DA8-B5ED-2CB7E0E42884}"/>
                </a:ext>
              </a:extLst>
            </p:cNvPr>
            <p:cNvSpPr/>
            <p:nvPr/>
          </p:nvSpPr>
          <p:spPr>
            <a:xfrm>
              <a:off x="3680953" y="1275606"/>
              <a:ext cx="360040" cy="216024"/>
            </a:xfrm>
            <a:custGeom>
              <a:avLst/>
              <a:gdLst/>
              <a:ahLst/>
              <a:cxnLst/>
              <a:rect l="l" t="t" r="r" b="b"/>
              <a:pathLst>
                <a:path w="4529836" h="2664566">
                  <a:moveTo>
                    <a:pt x="1861969" y="0"/>
                  </a:moveTo>
                  <a:cubicBezTo>
                    <a:pt x="2177122" y="0"/>
                    <a:pt x="2455874" y="155855"/>
                    <a:pt x="2611443" y="404565"/>
                  </a:cubicBezTo>
                  <a:cubicBezTo>
                    <a:pt x="2709453" y="315054"/>
                    <a:pt x="2840684" y="266178"/>
                    <a:pt x="2983336" y="266178"/>
                  </a:cubicBezTo>
                  <a:cubicBezTo>
                    <a:pt x="3293144" y="266178"/>
                    <a:pt x="3549108" y="496718"/>
                    <a:pt x="3578241" y="797044"/>
                  </a:cubicBezTo>
                  <a:cubicBezTo>
                    <a:pt x="3583592" y="793823"/>
                    <a:pt x="3589010" y="793774"/>
                    <a:pt x="3594440" y="793774"/>
                  </a:cubicBezTo>
                  <a:cubicBezTo>
                    <a:pt x="4111042" y="793774"/>
                    <a:pt x="4529836" y="1212568"/>
                    <a:pt x="4529836" y="1729170"/>
                  </a:cubicBezTo>
                  <a:cubicBezTo>
                    <a:pt x="4529836" y="2216938"/>
                    <a:pt x="4156487" y="2617512"/>
                    <a:pt x="3679930" y="2660249"/>
                  </a:cubicBezTo>
                  <a:lnTo>
                    <a:pt x="3679930" y="2664566"/>
                  </a:lnTo>
                  <a:lnTo>
                    <a:pt x="3594440" y="2664566"/>
                  </a:lnTo>
                  <a:lnTo>
                    <a:pt x="1043912" y="2664566"/>
                  </a:lnTo>
                  <a:lnTo>
                    <a:pt x="1043912" y="2657589"/>
                  </a:lnTo>
                  <a:cubicBezTo>
                    <a:pt x="1008374" y="2662448"/>
                    <a:pt x="972132" y="2664566"/>
                    <a:pt x="935396" y="2664566"/>
                  </a:cubicBezTo>
                  <a:cubicBezTo>
                    <a:pt x="418794" y="2664566"/>
                    <a:pt x="0" y="2245772"/>
                    <a:pt x="0" y="1729170"/>
                  </a:cubicBezTo>
                  <a:cubicBezTo>
                    <a:pt x="0" y="1212568"/>
                    <a:pt x="418794" y="793774"/>
                    <a:pt x="935396" y="793774"/>
                  </a:cubicBezTo>
                  <a:lnTo>
                    <a:pt x="954395" y="797612"/>
                  </a:lnTo>
                  <a:cubicBezTo>
                    <a:pt x="1004779" y="344999"/>
                    <a:pt x="1393085" y="0"/>
                    <a:pt x="18619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3" name="Прямая со стрелкой 82"/>
            <p:cNvCxnSpPr>
              <a:endCxn id="12" idx="1"/>
            </p:cNvCxnSpPr>
            <p:nvPr/>
          </p:nvCxnSpPr>
          <p:spPr>
            <a:xfrm>
              <a:off x="3707904" y="2355726"/>
              <a:ext cx="547053" cy="782216"/>
            </a:xfrm>
            <a:prstGeom prst="straightConnector1">
              <a:avLst/>
            </a:prstGeom>
            <a:ln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957</Words>
  <Application>Microsoft Office PowerPoint</Application>
  <PresentationFormat>Экран (16:9)</PresentationFormat>
  <Paragraphs>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Айнұр Сарекенова</cp:lastModifiedBy>
  <cp:revision>149</cp:revision>
  <cp:lastPrinted>2023-04-13T03:37:58Z</cp:lastPrinted>
  <dcterms:created xsi:type="dcterms:W3CDTF">2021-03-12T04:33:46Z</dcterms:created>
  <dcterms:modified xsi:type="dcterms:W3CDTF">2025-05-22T12:25:17Z</dcterms:modified>
</cp:coreProperties>
</file>