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4" r:id="rId4"/>
    <p:sldId id="267" r:id="rId5"/>
    <p:sldId id="266" r:id="rId6"/>
    <p:sldId id="265" r:id="rId7"/>
    <p:sldId id="269" r:id="rId8"/>
    <p:sldId id="268" r:id="rId9"/>
    <p:sldId id="261" r:id="rId10"/>
    <p:sldId id="263" r:id="rId11"/>
  </p:sldIdLst>
  <p:sldSz cx="9144000" cy="5143500" type="screen16x9"/>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24"/>
    <p:restoredTop sz="94635"/>
  </p:normalViewPr>
  <p:slideViewPr>
    <p:cSldViewPr>
      <p:cViewPr varScale="1">
        <p:scale>
          <a:sx n="142" d="100"/>
          <a:sy n="142" d="100"/>
        </p:scale>
        <p:origin x="312" y="22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E97AD41-49CD-4DF6-ACB1-619096D2CF72}" type="datetimeFigureOut">
              <a:rPr lang="ru-RU" smtClean="0"/>
              <a:t>22.05.2025</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610E5B2-C48A-4348-A7C7-022C8A66B2B8}" type="slidenum">
              <a:rPr lang="ru-RU" smtClean="0"/>
              <a:t>‹#›</a:t>
            </a:fld>
            <a:endParaRPr lang="ru-RU"/>
          </a:p>
        </p:txBody>
      </p:sp>
    </p:spTree>
    <p:extLst>
      <p:ext uri="{BB962C8B-B14F-4D97-AF65-F5344CB8AC3E}">
        <p14:creationId xmlns:p14="http://schemas.microsoft.com/office/powerpoint/2010/main" val="279368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9610E5B2-C48A-4348-A7C7-022C8A66B2B8}" type="slidenum">
              <a:rPr lang="ru-RU" smtClean="0"/>
              <a:t>9</a:t>
            </a:fld>
            <a:endParaRPr lang="ru-RU"/>
          </a:p>
        </p:txBody>
      </p:sp>
    </p:spTree>
    <p:extLst>
      <p:ext uri="{BB962C8B-B14F-4D97-AF65-F5344CB8AC3E}">
        <p14:creationId xmlns:p14="http://schemas.microsoft.com/office/powerpoint/2010/main" val="260485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242647" y="254632"/>
            <a:ext cx="8679898" cy="543185"/>
          </a:xfrm>
          <a:prstGeom prst="rect">
            <a:avLst/>
          </a:prstGeom>
        </p:spPr>
        <p:txBody>
          <a:bodyPr anchor="ctr"/>
          <a:lstStyle>
            <a:lvl1pPr marL="0" indent="0" algn="ctr">
              <a:buNone/>
              <a:defRPr sz="41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72850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22.05.2025</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395536" y="289560"/>
            <a:ext cx="8568952" cy="4411653"/>
            <a:chOff x="1185625" y="430729"/>
            <a:chExt cx="10170625" cy="6255753"/>
          </a:xfrm>
        </p:grpSpPr>
        <p:sp>
          <p:nvSpPr>
            <p:cNvPr id="5" name="TextBox 4"/>
            <p:cNvSpPr txBox="1"/>
            <p:nvPr/>
          </p:nvSpPr>
          <p:spPr>
            <a:xfrm>
              <a:off x="2382169" y="430729"/>
              <a:ext cx="8888613" cy="785573"/>
            </a:xfrm>
            <a:prstGeom prst="rect">
              <a:avLst/>
            </a:prstGeom>
            <a:noFill/>
          </p:spPr>
          <p:txBody>
            <a:bodyPr wrap="square" rtlCol="0">
              <a:spAutoFit/>
            </a:bodyPr>
            <a:lstStyle/>
            <a:p>
              <a:pPr algn="ctr"/>
              <a:r>
                <a:rPr lang="ru-RU" sz="1500" dirty="0">
                  <a:solidFill>
                    <a:schemeClr val="tx2"/>
                  </a:solidFill>
                  <a:latin typeface="Times New Roman" panose="02020603050405020304" pitchFamily="18" charset="0"/>
                  <a:cs typeface="Times New Roman" panose="02020603050405020304" pitchFamily="18" charset="0"/>
                </a:rPr>
                <a:t>ҚАЗАҚСТАН РЕСПУБЛИКАСЫ ҒЫЛЫМ ЖӘНЕ ЖОҒАРЫ БІЛІМ МИНИСТРЛІГІ</a:t>
              </a:r>
            </a:p>
            <a:p>
              <a:pPr algn="ctr"/>
              <a:r>
                <a:rPr lang="kk-KZ" sz="1500" dirty="0">
                  <a:solidFill>
                    <a:schemeClr val="tx2"/>
                  </a:solidFill>
                  <a:latin typeface="Times New Roman" panose="02020603050405020304" pitchFamily="18" charset="0"/>
                  <a:cs typeface="Times New Roman" panose="02020603050405020304" pitchFamily="18" charset="0"/>
                </a:rPr>
                <a:t>ҰЛТТЫҚ ТЕСТІЛЕУ ОРТАЛЫҒЫ</a:t>
              </a:r>
              <a:endParaRPr lang="ru-RU" sz="1500" dirty="0">
                <a:solidFill>
                  <a:schemeClr val="tx2"/>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185625" y="3054243"/>
              <a:ext cx="10170625" cy="1440217"/>
            </a:xfrm>
            <a:prstGeom prst="rect">
              <a:avLst/>
            </a:prstGeom>
            <a:noFill/>
          </p:spPr>
          <p:txBody>
            <a:bodyPr wrap="square" rtlCol="0">
              <a:spAutoFit/>
            </a:bodyPr>
            <a:lstStyle/>
            <a:p>
              <a:pPr algn="ctr"/>
              <a:r>
                <a:rPr lang="kk-KZ" altLang="ko-KR" sz="2000" b="1" dirty="0">
                  <a:solidFill>
                    <a:schemeClr val="tx2"/>
                  </a:solidFill>
                  <a:latin typeface="Times New Roman" panose="02020603050405020304" pitchFamily="18" charset="0"/>
                  <a:cs typeface="Times New Roman" panose="02020603050405020304" pitchFamily="18" charset="0"/>
                </a:rPr>
                <a:t>9 </a:t>
              </a:r>
              <a:r>
                <a:rPr lang="ru-RU" altLang="ko-KR" sz="2000" b="1" dirty="0">
                  <a:solidFill>
                    <a:schemeClr val="tx2"/>
                  </a:solidFill>
                  <a:latin typeface="Times New Roman" panose="02020603050405020304" pitchFamily="18" charset="0"/>
                  <a:cs typeface="Times New Roman" panose="02020603050405020304" pitchFamily="18" charset="0"/>
                </a:rPr>
                <a:t>(10) </a:t>
              </a:r>
              <a:r>
                <a:rPr lang="kk-KZ" altLang="ko-KR" sz="2000" b="1" dirty="0">
                  <a:solidFill>
                    <a:schemeClr val="tx2"/>
                  </a:solidFill>
                  <a:latin typeface="Times New Roman" panose="02020603050405020304" pitchFamily="18" charset="0"/>
                  <a:cs typeface="Times New Roman" panose="02020603050405020304" pitchFamily="18" charset="0"/>
                </a:rPr>
                <a:t>ЖӘНЕ 11(12) - СЫНЫП БІЛІМ АЛУШЫЛАРЫН ҚОРЫТЫНДЫ АТТЕСТАТТАУ </a:t>
              </a:r>
            </a:p>
            <a:p>
              <a:pPr algn="ctr"/>
              <a:r>
                <a:rPr lang="kk-KZ" altLang="ko-KR" sz="2000" b="1" dirty="0">
                  <a:solidFill>
                    <a:schemeClr val="tx2"/>
                  </a:solidFill>
                  <a:latin typeface="Times New Roman" panose="02020603050405020304" pitchFamily="18" charset="0"/>
                  <a:cs typeface="Times New Roman" panose="02020603050405020304" pitchFamily="18" charset="0"/>
                </a:rPr>
                <a:t>ЕМТИХАН МАТЕРИАЛДАРЫН ЖЕТКІЗУ</a:t>
              </a:r>
              <a:endParaRPr lang="ko-KR" altLang="en-US" sz="2000" b="1" dirty="0">
                <a:solidFill>
                  <a:schemeClr val="tx2"/>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2634534" y="6250052"/>
              <a:ext cx="7272808" cy="436430"/>
            </a:xfrm>
            <a:prstGeom prst="rect">
              <a:avLst/>
            </a:prstGeom>
            <a:noFill/>
          </p:spPr>
          <p:txBody>
            <a:bodyPr wrap="square" rtlCol="0">
              <a:spAutoFit/>
            </a:bodyPr>
            <a:lstStyle/>
            <a:p>
              <a:pPr algn="ctr"/>
              <a:r>
                <a:rPr lang="ru-RU" sz="1400" dirty="0">
                  <a:solidFill>
                    <a:schemeClr val="tx2"/>
                  </a:solidFill>
                  <a:latin typeface="Times New Roman" panose="02020603050405020304" pitchFamily="18" charset="0"/>
                  <a:cs typeface="Times New Roman" panose="02020603050405020304" pitchFamily="18" charset="0"/>
                </a:rPr>
                <a:t>Астана қ. 2025</a:t>
              </a:r>
            </a:p>
          </p:txBody>
        </p:sp>
      </p:grpSp>
      <p:sp>
        <p:nvSpPr>
          <p:cNvPr id="4098" name="AutoShape 2" descr="http://testcenter.kz/local/templates/testcenter.kz/images/logo.svg"/>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ru-RU">
              <a:latin typeface="Times New Roman" panose="02020603050405020304" pitchFamily="18" charset="0"/>
              <a:cs typeface="Times New Roman" panose="02020603050405020304" pitchFamily="18" charset="0"/>
            </a:endParaRPr>
          </a:p>
        </p:txBody>
      </p:sp>
      <p:sp>
        <p:nvSpPr>
          <p:cNvPr id="4100" name="AutoShape 4" descr="http://testcenter.kz/local/templates/testcenter.kz/images/logo.svg"/>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ru-RU">
              <a:latin typeface="Times New Roman" panose="02020603050405020304" pitchFamily="18" charset="0"/>
              <a:cs typeface="Times New Roman" panose="02020603050405020304" pitchFamily="18" charset="0"/>
            </a:endParaRPr>
          </a:p>
        </p:txBody>
      </p:sp>
      <p:pic>
        <p:nvPicPr>
          <p:cNvPr id="4101" name="Picture 5" descr="C:\Users\a.khaidarova\Desktop\ЛОГО.jpg"/>
          <p:cNvPicPr>
            <a:picLocks noChangeAspect="1" noChangeArrowheads="1"/>
          </p:cNvPicPr>
          <p:nvPr/>
        </p:nvPicPr>
        <p:blipFill>
          <a:blip r:embed="rId2" cstate="print"/>
          <a:srcRect/>
          <a:stretch>
            <a:fillRect/>
          </a:stretch>
        </p:blipFill>
        <p:spPr bwMode="auto">
          <a:xfrm>
            <a:off x="251520" y="267494"/>
            <a:ext cx="1369392" cy="64807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ru-RU" b="1" dirty="0">
              <a:solidFill>
                <a:prstClr val="white"/>
              </a:solidFill>
              <a:latin typeface="Times New Roman" panose="02020603050405020304" pitchFamily="18" charset="0"/>
              <a:cs typeface="Times New Roman" panose="02020603050405020304" pitchFamily="18" charset="0"/>
            </a:endParaRPr>
          </a:p>
        </p:txBody>
      </p:sp>
      <p:grpSp>
        <p:nvGrpSpPr>
          <p:cNvPr id="38" name="Группа 37"/>
          <p:cNvGrpSpPr/>
          <p:nvPr/>
        </p:nvGrpSpPr>
        <p:grpSpPr>
          <a:xfrm>
            <a:off x="2671834" y="792218"/>
            <a:ext cx="3765942" cy="3743763"/>
            <a:chOff x="2648480" y="964799"/>
            <a:chExt cx="3765942" cy="3743763"/>
          </a:xfrm>
        </p:grpSpPr>
        <p:sp>
          <p:nvSpPr>
            <p:cNvPr id="11" name="Block Arc 3">
              <a:extLst>
                <a:ext uri="{FF2B5EF4-FFF2-40B4-BE49-F238E27FC236}">
                  <a16:creationId xmlns:a16="http://schemas.microsoft.com/office/drawing/2014/main" id="{318C2E1B-EC3B-4D1F-AD14-B959940C5018}"/>
                </a:ext>
              </a:extLst>
            </p:cNvPr>
            <p:cNvSpPr/>
            <p:nvPr/>
          </p:nvSpPr>
          <p:spPr>
            <a:xfrm>
              <a:off x="2658006" y="970409"/>
              <a:ext cx="3619171" cy="3619170"/>
            </a:xfrm>
            <a:prstGeom prst="blockArc">
              <a:avLst>
                <a:gd name="adj1" fmla="val 11665054"/>
                <a:gd name="adj2" fmla="val 16188267"/>
                <a:gd name="adj3" fmla="val 29857"/>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12" name="Block Arc 4">
              <a:extLst>
                <a:ext uri="{FF2B5EF4-FFF2-40B4-BE49-F238E27FC236}">
                  <a16:creationId xmlns:a16="http://schemas.microsoft.com/office/drawing/2014/main" id="{F6358D7B-2B4C-4AA4-8E0A-5D0973949947}"/>
                </a:ext>
              </a:extLst>
            </p:cNvPr>
            <p:cNvSpPr/>
            <p:nvPr/>
          </p:nvSpPr>
          <p:spPr>
            <a:xfrm rot="4500000">
              <a:off x="2761979" y="964798"/>
              <a:ext cx="3619170" cy="3619171"/>
            </a:xfrm>
            <a:prstGeom prst="blockArc">
              <a:avLst>
                <a:gd name="adj1" fmla="val 11684609"/>
                <a:gd name="adj2" fmla="val 16173964"/>
                <a:gd name="adj3" fmla="val 29814"/>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13" name="Block Arc 5">
              <a:extLst>
                <a:ext uri="{FF2B5EF4-FFF2-40B4-BE49-F238E27FC236}">
                  <a16:creationId xmlns:a16="http://schemas.microsoft.com/office/drawing/2014/main" id="{806655E9-FEA6-4806-99F0-D464E1809E80}"/>
                </a:ext>
              </a:extLst>
            </p:cNvPr>
            <p:cNvSpPr/>
            <p:nvPr/>
          </p:nvSpPr>
          <p:spPr>
            <a:xfrm rot="9180000">
              <a:off x="2795251" y="1059874"/>
              <a:ext cx="3619171" cy="3619170"/>
            </a:xfrm>
            <a:prstGeom prst="blockArc">
              <a:avLst>
                <a:gd name="adj1" fmla="val 11508045"/>
                <a:gd name="adj2" fmla="val 16173964"/>
                <a:gd name="adj3" fmla="val 29814"/>
              </a:avLst>
            </a:prstGeom>
            <a:solidFill>
              <a:schemeClr val="bg1"/>
            </a:solidFill>
            <a:ln w="762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14" name="Block Arc 6">
              <a:extLst>
                <a:ext uri="{FF2B5EF4-FFF2-40B4-BE49-F238E27FC236}">
                  <a16:creationId xmlns:a16="http://schemas.microsoft.com/office/drawing/2014/main" id="{78578029-514C-4001-9A86-AA76B3684E9B}"/>
                </a:ext>
              </a:extLst>
            </p:cNvPr>
            <p:cNvSpPr/>
            <p:nvPr/>
          </p:nvSpPr>
          <p:spPr>
            <a:xfrm rot="17100000">
              <a:off x="2648481" y="1089391"/>
              <a:ext cx="3619170" cy="3619171"/>
            </a:xfrm>
            <a:prstGeom prst="blockArc">
              <a:avLst>
                <a:gd name="adj1" fmla="val 11665054"/>
                <a:gd name="adj2" fmla="val 16173964"/>
                <a:gd name="adj3" fmla="val 29814"/>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grpSp>
      <p:sp>
        <p:nvSpPr>
          <p:cNvPr id="15" name="Teardrop 7">
            <a:extLst>
              <a:ext uri="{FF2B5EF4-FFF2-40B4-BE49-F238E27FC236}">
                <a16:creationId xmlns:a16="http://schemas.microsoft.com/office/drawing/2014/main" id="{9E216DA0-B739-4BB5-AC55-76518F73D15E}"/>
              </a:ext>
            </a:extLst>
          </p:cNvPr>
          <p:cNvSpPr/>
          <p:nvPr/>
        </p:nvSpPr>
        <p:spPr>
          <a:xfrm rot="8100000">
            <a:off x="3925318" y="2014576"/>
            <a:ext cx="1195410" cy="1195410"/>
          </a:xfrm>
          <a:prstGeom prst="teardrop">
            <a:avLst>
              <a:gd name="adj" fmla="val 182889"/>
            </a:avLst>
          </a:prstGeom>
          <a:solidFill>
            <a:schemeClr val="tx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93983EA5-752F-476E-B71A-1620C5A16D65}"/>
              </a:ext>
            </a:extLst>
          </p:cNvPr>
          <p:cNvSpPr txBox="1"/>
          <p:nvPr/>
        </p:nvSpPr>
        <p:spPr>
          <a:xfrm>
            <a:off x="6179938" y="1309123"/>
            <a:ext cx="3168352" cy="1015663"/>
          </a:xfrm>
          <a:prstGeom prst="rect">
            <a:avLst/>
          </a:prstGeom>
          <a:noFill/>
        </p:spPr>
        <p:txBody>
          <a:bodyPr wrap="square" rtlCol="0">
            <a:spAutoFit/>
          </a:bodyPr>
          <a:lstStyle/>
          <a:p>
            <a:pPr algn="ctr"/>
            <a:r>
              <a:rPr lang="kk-KZ" sz="1200" spc="45" dirty="0">
                <a:latin typeface="Times New Roman" panose="02020603050405020304" pitchFamily="18" charset="0"/>
                <a:cs typeface="Times New Roman" panose="02020603050405020304" pitchFamily="18" charset="0"/>
              </a:rPr>
              <a:t>ФАЙЛДАР АШЫЛҒАН СОҢ </a:t>
            </a:r>
          </a:p>
          <a:p>
            <a:pPr algn="ctr"/>
            <a:r>
              <a:rPr lang="kk-KZ" sz="1200" spc="45" dirty="0">
                <a:latin typeface="Times New Roman" panose="02020603050405020304" pitchFamily="18" charset="0"/>
                <a:cs typeface="Times New Roman" panose="02020603050405020304" pitchFamily="18" charset="0"/>
              </a:rPr>
              <a:t>ЕМТИХАН МАТЕРИАЛДАРЫ БАСЫП ШЫҒАРЫЛАДЫ ЖӘНЕ ЕМТИХАНДАРДЫ ӨТКІЗУ ҮШІН БЕРІЛЕДІ</a:t>
            </a:r>
            <a:endParaRPr lang="ko-KR" altLang="en-US" sz="1200" spc="45" dirty="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465A1A29-52BE-4AC9-AF81-521240F87180}"/>
              </a:ext>
            </a:extLst>
          </p:cNvPr>
          <p:cNvSpPr txBox="1"/>
          <p:nvPr/>
        </p:nvSpPr>
        <p:spPr>
          <a:xfrm>
            <a:off x="6401343" y="3170551"/>
            <a:ext cx="2771800" cy="830997"/>
          </a:xfrm>
          <a:prstGeom prst="rect">
            <a:avLst/>
          </a:prstGeom>
          <a:noFill/>
        </p:spPr>
        <p:txBody>
          <a:bodyPr wrap="square" rtlCol="0">
            <a:spAutoFit/>
          </a:bodyPr>
          <a:lstStyle/>
          <a:p>
            <a:pPr algn="ctr">
              <a:spcBef>
                <a:spcPts val="604"/>
              </a:spcBef>
            </a:pPr>
            <a:r>
              <a:rPr lang="ru-RU" sz="1200" spc="8" dirty="0">
                <a:latin typeface="Times New Roman" panose="02020603050405020304" pitchFamily="18" charset="0"/>
                <a:cs typeface="Times New Roman" panose="02020603050405020304" pitchFamily="18" charset="0"/>
              </a:rPr>
              <a:t>БАСЫП ШЫҒАРЫЛҒАН МАТЕРИАЛДАР ҮШІН БІЛІМ БӨЛІМДЕРІ МЕН БІЛІМ БЕРУ ҰЙЫМДАРЫ ЖАУАП БЕРЕДІ</a:t>
            </a:r>
            <a:endParaRPr lang="ru-RU" sz="1200" dirty="0">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7324D5F1-228C-4872-A00C-F3DBBF0C0D9E}"/>
              </a:ext>
            </a:extLst>
          </p:cNvPr>
          <p:cNvSpPr txBox="1"/>
          <p:nvPr/>
        </p:nvSpPr>
        <p:spPr>
          <a:xfrm>
            <a:off x="13855" y="1343838"/>
            <a:ext cx="2915816" cy="1015663"/>
          </a:xfrm>
          <a:prstGeom prst="rect">
            <a:avLst/>
          </a:prstGeom>
          <a:noFill/>
        </p:spPr>
        <p:txBody>
          <a:bodyPr wrap="square" rtlCol="0">
            <a:spAutoFit/>
          </a:bodyPr>
          <a:lstStyle/>
          <a:p>
            <a:pPr algn="ctr"/>
            <a:r>
              <a:rPr lang="kk-KZ" sz="1200" spc="45" dirty="0">
                <a:latin typeface="Times New Roman" panose="02020603050405020304" pitchFamily="18" charset="0"/>
                <a:cs typeface="Times New Roman" panose="02020603050405020304" pitchFamily="18" charset="0"/>
              </a:rPr>
              <a:t>ҚР ОАМ-МЕН БЕЛГІЛЕНГЕН УАҚЫТТА БІЛІМ БЕРУ ҰЙЫМДАРЫ ФАЙЛДАРДЫ МҰРАҒАТТАН ШЫҒАРУ ҮШІН ҰТО-ДАН ҚҰПИЯ СӨЗ САҒАТ 07:00-ДЕ АЛАДЫ</a:t>
            </a:r>
            <a:endParaRPr lang="ko-KR" altLang="en-US" sz="1200" spc="45" dirty="0">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D508484C-5B6D-4ACE-B90F-625F32E35582}"/>
              </a:ext>
            </a:extLst>
          </p:cNvPr>
          <p:cNvSpPr txBox="1"/>
          <p:nvPr/>
        </p:nvSpPr>
        <p:spPr>
          <a:xfrm>
            <a:off x="183216" y="3107087"/>
            <a:ext cx="2520280" cy="1015663"/>
          </a:xfrm>
          <a:prstGeom prst="rect">
            <a:avLst/>
          </a:prstGeom>
          <a:noFill/>
        </p:spPr>
        <p:txBody>
          <a:bodyPr wrap="square" rtlCol="0">
            <a:spAutoFit/>
          </a:bodyPr>
          <a:lstStyle/>
          <a:p>
            <a:pPr algn="ctr">
              <a:spcBef>
                <a:spcPts val="604"/>
              </a:spcBef>
            </a:pPr>
            <a:r>
              <a:rPr lang="kk-KZ" sz="1200" spc="45" dirty="0">
                <a:latin typeface="Times New Roman" panose="02020603050405020304" pitchFamily="18" charset="0"/>
                <a:cs typeface="Times New Roman" panose="02020603050405020304" pitchFamily="18" charset="0"/>
              </a:rPr>
              <a:t>БІЛІМ БӨЛІМІ МЕН БІЛІМ БЕРУ ҰЙЫМДАРЫ МҰРАҒАТТАЛҒАН ФАЙЛДЫ ЖҮКТЕП АЛУ ҮШІН СІЛТЕМЕНІ 27.05.2025 ж.алады</a:t>
            </a:r>
            <a:endParaRPr lang="ru-RU" sz="1200" spc="45" dirty="0">
              <a:latin typeface="Times New Roman" panose="02020603050405020304" pitchFamily="18" charset="0"/>
              <a:cs typeface="Times New Roman" panose="02020603050405020304" pitchFamily="18" charset="0"/>
            </a:endParaRPr>
          </a:p>
        </p:txBody>
      </p:sp>
      <p:sp>
        <p:nvSpPr>
          <p:cNvPr id="34" name="Rounded Rectangle 6">
            <a:extLst>
              <a:ext uri="{FF2B5EF4-FFF2-40B4-BE49-F238E27FC236}">
                <a16:creationId xmlns:a16="http://schemas.microsoft.com/office/drawing/2014/main" id="{24BEE717-A09F-4978-9ECA-470B331686BA}"/>
              </a:ext>
            </a:extLst>
          </p:cNvPr>
          <p:cNvSpPr/>
          <p:nvPr/>
        </p:nvSpPr>
        <p:spPr>
          <a:xfrm>
            <a:off x="5112486" y="1398255"/>
            <a:ext cx="493148" cy="501378"/>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latin typeface="Times New Roman" panose="02020603050405020304" pitchFamily="18" charset="0"/>
              <a:cs typeface="Times New Roman" panose="02020603050405020304" pitchFamily="18" charset="0"/>
            </a:endParaRPr>
          </a:p>
        </p:txBody>
      </p:sp>
      <p:sp>
        <p:nvSpPr>
          <p:cNvPr id="37" name="Rectangle 9">
            <a:extLst>
              <a:ext uri="{FF2B5EF4-FFF2-40B4-BE49-F238E27FC236}">
                <a16:creationId xmlns:a16="http://schemas.microsoft.com/office/drawing/2014/main" id="{41454D26-A65D-42D2-89C1-34372A47F8E8}"/>
              </a:ext>
            </a:extLst>
          </p:cNvPr>
          <p:cNvSpPr/>
          <p:nvPr/>
        </p:nvSpPr>
        <p:spPr>
          <a:xfrm flipH="1">
            <a:off x="4136389" y="2277766"/>
            <a:ext cx="792088" cy="648072"/>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sp>
        <p:nvSpPr>
          <p:cNvPr id="42" name="Oval 6">
            <a:extLst>
              <a:ext uri="{FF2B5EF4-FFF2-40B4-BE49-F238E27FC236}">
                <a16:creationId xmlns:a16="http://schemas.microsoft.com/office/drawing/2014/main" id="{319E467E-1F19-4CBB-A070-3B6CE4078D17}"/>
              </a:ext>
            </a:extLst>
          </p:cNvPr>
          <p:cNvSpPr/>
          <p:nvPr/>
        </p:nvSpPr>
        <p:spPr>
          <a:xfrm>
            <a:off x="3393385" y="1324908"/>
            <a:ext cx="576064" cy="648072"/>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pic>
        <p:nvPicPr>
          <p:cNvPr id="19460" name="Picture 4" descr="Folder Zip Icon - Unified Icons - SoftIcons.com"/>
          <p:cNvPicPr>
            <a:picLocks noChangeAspect="1" noChangeArrowheads="1"/>
          </p:cNvPicPr>
          <p:nvPr/>
        </p:nvPicPr>
        <p:blipFill>
          <a:blip r:embed="rId2" cstate="print"/>
          <a:srcRect/>
          <a:stretch>
            <a:fillRect/>
          </a:stretch>
        </p:blipFill>
        <p:spPr bwMode="auto">
          <a:xfrm>
            <a:off x="2959989" y="2881500"/>
            <a:ext cx="576064" cy="576064"/>
          </a:xfrm>
          <a:prstGeom prst="rect">
            <a:avLst/>
          </a:prstGeom>
          <a:noFill/>
        </p:spPr>
      </p:pic>
      <p:sp>
        <p:nvSpPr>
          <p:cNvPr id="45" name="Frame 17">
            <a:extLst>
              <a:ext uri="{FF2B5EF4-FFF2-40B4-BE49-F238E27FC236}">
                <a16:creationId xmlns:a16="http://schemas.microsoft.com/office/drawing/2014/main" id="{1278BF84-DDF3-43F8-88E4-A0F28E4079EF}"/>
              </a:ext>
            </a:extLst>
          </p:cNvPr>
          <p:cNvSpPr/>
          <p:nvPr/>
        </p:nvSpPr>
        <p:spPr>
          <a:xfrm>
            <a:off x="5528813" y="2972523"/>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latin typeface="Times New Roman" panose="02020603050405020304" pitchFamily="18" charset="0"/>
              <a:cs typeface="Times New Roman" panose="02020603050405020304" pitchFamily="18" charset="0"/>
            </a:endParaRPr>
          </a:p>
        </p:txBody>
      </p:sp>
      <p:sp>
        <p:nvSpPr>
          <p:cNvPr id="46" name="Oval 21">
            <a:extLst>
              <a:ext uri="{FF2B5EF4-FFF2-40B4-BE49-F238E27FC236}">
                <a16:creationId xmlns:a16="http://schemas.microsoft.com/office/drawing/2014/main" id="{F1BC24C4-33F9-47A1-886C-1C148A6D06DC}"/>
              </a:ext>
            </a:extLst>
          </p:cNvPr>
          <p:cNvSpPr/>
          <p:nvPr/>
        </p:nvSpPr>
        <p:spPr>
          <a:xfrm>
            <a:off x="1190041" y="2582755"/>
            <a:ext cx="475484" cy="475484"/>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2"/>
                </a:solidFill>
                <a:latin typeface="Times New Roman" panose="02020603050405020304" pitchFamily="18" charset="0"/>
                <a:cs typeface="Times New Roman" panose="02020603050405020304" pitchFamily="18" charset="0"/>
              </a:rPr>
              <a:t>01</a:t>
            </a:r>
            <a:endParaRPr lang="ko-KR" altLang="en-US" sz="1050" b="1" dirty="0">
              <a:solidFill>
                <a:schemeClr val="tx2"/>
              </a:solidFill>
              <a:latin typeface="Times New Roman" panose="02020603050405020304" pitchFamily="18" charset="0"/>
              <a:cs typeface="Times New Roman" panose="02020603050405020304" pitchFamily="18" charset="0"/>
            </a:endParaRPr>
          </a:p>
        </p:txBody>
      </p:sp>
      <p:sp>
        <p:nvSpPr>
          <p:cNvPr id="47" name="Oval 21">
            <a:extLst>
              <a:ext uri="{FF2B5EF4-FFF2-40B4-BE49-F238E27FC236}">
                <a16:creationId xmlns:a16="http://schemas.microsoft.com/office/drawing/2014/main" id="{F1BC24C4-33F9-47A1-886C-1C148A6D06DC}"/>
              </a:ext>
            </a:extLst>
          </p:cNvPr>
          <p:cNvSpPr/>
          <p:nvPr/>
        </p:nvSpPr>
        <p:spPr>
          <a:xfrm>
            <a:off x="1205614" y="843261"/>
            <a:ext cx="475484" cy="475484"/>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2"/>
                </a:solidFill>
                <a:latin typeface="Times New Roman" panose="02020603050405020304" pitchFamily="18" charset="0"/>
                <a:cs typeface="Times New Roman" panose="02020603050405020304" pitchFamily="18" charset="0"/>
              </a:rPr>
              <a:t>02</a:t>
            </a:r>
            <a:endParaRPr lang="ko-KR" altLang="en-US" sz="1050" b="1" dirty="0">
              <a:solidFill>
                <a:schemeClr val="tx2"/>
              </a:solidFill>
              <a:latin typeface="Times New Roman" panose="02020603050405020304" pitchFamily="18" charset="0"/>
              <a:cs typeface="Times New Roman" panose="02020603050405020304" pitchFamily="18" charset="0"/>
            </a:endParaRPr>
          </a:p>
        </p:txBody>
      </p:sp>
      <p:sp>
        <p:nvSpPr>
          <p:cNvPr id="48" name="Oval 21">
            <a:extLst>
              <a:ext uri="{FF2B5EF4-FFF2-40B4-BE49-F238E27FC236}">
                <a16:creationId xmlns:a16="http://schemas.microsoft.com/office/drawing/2014/main" id="{F1BC24C4-33F9-47A1-886C-1C148A6D06DC}"/>
              </a:ext>
            </a:extLst>
          </p:cNvPr>
          <p:cNvSpPr/>
          <p:nvPr/>
        </p:nvSpPr>
        <p:spPr>
          <a:xfrm>
            <a:off x="7480333" y="813988"/>
            <a:ext cx="475484" cy="475484"/>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2"/>
                </a:solidFill>
                <a:latin typeface="Times New Roman" panose="02020603050405020304" pitchFamily="18" charset="0"/>
                <a:cs typeface="Times New Roman" panose="02020603050405020304" pitchFamily="18" charset="0"/>
              </a:rPr>
              <a:t>03</a:t>
            </a:r>
            <a:endParaRPr lang="ko-KR" altLang="en-US" sz="1050" b="1" dirty="0">
              <a:solidFill>
                <a:schemeClr val="tx2"/>
              </a:solidFill>
              <a:latin typeface="Times New Roman" panose="02020603050405020304" pitchFamily="18" charset="0"/>
              <a:cs typeface="Times New Roman" panose="02020603050405020304" pitchFamily="18" charset="0"/>
            </a:endParaRPr>
          </a:p>
        </p:txBody>
      </p:sp>
      <p:sp>
        <p:nvSpPr>
          <p:cNvPr id="49" name="Oval 21">
            <a:extLst>
              <a:ext uri="{FF2B5EF4-FFF2-40B4-BE49-F238E27FC236}">
                <a16:creationId xmlns:a16="http://schemas.microsoft.com/office/drawing/2014/main" id="{F1BC24C4-33F9-47A1-886C-1C148A6D06DC}"/>
              </a:ext>
            </a:extLst>
          </p:cNvPr>
          <p:cNvSpPr/>
          <p:nvPr/>
        </p:nvSpPr>
        <p:spPr>
          <a:xfrm>
            <a:off x="7491958" y="2654034"/>
            <a:ext cx="475484" cy="475484"/>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2"/>
                </a:solidFill>
                <a:latin typeface="Times New Roman" panose="02020603050405020304" pitchFamily="18" charset="0"/>
                <a:cs typeface="Times New Roman" panose="02020603050405020304" pitchFamily="18" charset="0"/>
              </a:rPr>
              <a:t>04</a:t>
            </a:r>
            <a:endParaRPr lang="ko-KR" altLang="en-US" sz="1050" b="1" dirty="0">
              <a:solidFill>
                <a:schemeClr val="tx2"/>
              </a:solidFill>
              <a:latin typeface="Times New Roman" panose="02020603050405020304" pitchFamily="18" charset="0"/>
              <a:cs typeface="Times New Roman" panose="02020603050405020304" pitchFamily="18" charset="0"/>
            </a:endParaRPr>
          </a:p>
        </p:txBody>
      </p:sp>
      <p:sp>
        <p:nvSpPr>
          <p:cNvPr id="50" name="TextBox 49"/>
          <p:cNvSpPr txBox="1"/>
          <p:nvPr/>
        </p:nvSpPr>
        <p:spPr>
          <a:xfrm>
            <a:off x="108520" y="131253"/>
            <a:ext cx="9144000" cy="346249"/>
          </a:xfrm>
          <a:prstGeom prst="rect">
            <a:avLst/>
          </a:prstGeom>
          <a:noFill/>
        </p:spPr>
        <p:txBody>
          <a:bodyPr wrap="square" lIns="68580" tIns="34290" rIns="68580" bIns="34290" rtlCol="0">
            <a:spAutoFit/>
          </a:bodyPr>
          <a:lstStyle/>
          <a:p>
            <a:pPr algn="ctr">
              <a:defRPr/>
            </a:pPr>
            <a:r>
              <a:rPr lang="kk-KZ" b="1" dirty="0">
                <a:solidFill>
                  <a:prstClr val="white"/>
                </a:solidFill>
                <a:latin typeface="Times New Roman" panose="02020603050405020304" pitchFamily="18" charset="0"/>
                <a:cs typeface="Times New Roman" panose="02020603050405020304" pitchFamily="18" charset="0"/>
              </a:rPr>
              <a:t>ЕМТИХАН МАТЕРИАЛДАРЫН ЭЛЕКТРОНДЫ ФОРМАТТА ЖІБЕРУ</a:t>
            </a:r>
            <a:endParaRPr lang="ru-RU" b="1" dirty="0">
              <a:solidFill>
                <a:prstClr val="white"/>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FF75D9B9-0A92-469E-BD54-0C8A639ACF87}"/>
              </a:ext>
            </a:extLst>
          </p:cNvPr>
          <p:cNvSpPr txBox="1"/>
          <p:nvPr/>
        </p:nvSpPr>
        <p:spPr>
          <a:xfrm>
            <a:off x="-31342" y="4449611"/>
            <a:ext cx="9175342" cy="577081"/>
          </a:xfrm>
          <a:prstGeom prst="rect">
            <a:avLst/>
          </a:prstGeom>
          <a:noFill/>
        </p:spPr>
        <p:txBody>
          <a:bodyPr wrap="square">
            <a:spAutoFit/>
          </a:bodyPr>
          <a:lstStyle/>
          <a:p>
            <a:pPr marL="171450" indent="-171450" algn="ctr" fontAlgn="base">
              <a:buFont typeface="Wingdings" panose="05000000000000000000" pitchFamily="2" charset="2"/>
              <a:buChar char="ü"/>
            </a:pPr>
            <a:r>
              <a:rPr lang="ru-RU" sz="1050" spc="38" dirty="0">
                <a:latin typeface="Times New Roman" panose="02020603050405020304" pitchFamily="18" charset="0"/>
                <a:cs typeface="Times New Roman" panose="02020603050405020304" pitchFamily="18" charset="0"/>
              </a:rPr>
              <a:t>ҚЫЗМЕТТІК АҚПАРАТТАРДЫ ЖЕКЕ МАҚСАТТАРДА ПАЙДАЛАНУҒА ЖОЛ БЕРІЛМЕЙДІ. </a:t>
            </a:r>
          </a:p>
          <a:p>
            <a:pPr marL="171450" indent="-171450" algn="ctr" fontAlgn="base">
              <a:buFont typeface="Wingdings" panose="05000000000000000000" pitchFamily="2" charset="2"/>
              <a:buChar char="ü"/>
            </a:pPr>
            <a:r>
              <a:rPr lang="ru-RU" sz="1050" spc="38" dirty="0">
                <a:latin typeface="Times New Roman" panose="02020603050405020304" pitchFamily="18" charset="0"/>
                <a:cs typeface="Times New Roman" panose="02020603050405020304" pitchFamily="18" charset="0"/>
              </a:rPr>
              <a:t>ЖІБЕРІЛГЕН АРХИВТІК ФАЙЛ АШЫЛМАҒАН ЖАҒДАЙДА ҰТО-НЫҢ БАЙЛАНЫС ТЕЛЕФОН НОМІРЛЕРІНЕ ХАБАРЛАСА АЛАСЫЗ:  </a:t>
            </a:r>
          </a:p>
          <a:p>
            <a:pPr algn="ctr" fontAlgn="base"/>
            <a:r>
              <a:rPr lang="ru-RU" sz="1050" spc="38" dirty="0">
                <a:latin typeface="Times New Roman" panose="02020603050405020304" pitchFamily="18" charset="0"/>
                <a:cs typeface="Times New Roman" panose="02020603050405020304" pitchFamily="18" charset="0"/>
              </a:rPr>
              <a:t>+7 (7172)79-98-89 (</a:t>
            </a:r>
            <a:r>
              <a:rPr lang="kk-KZ" sz="1050" spc="38" dirty="0">
                <a:latin typeface="Times New Roman" panose="02020603050405020304" pitchFamily="18" charset="0"/>
                <a:cs typeface="Times New Roman" panose="02020603050405020304" pitchFamily="18" charset="0"/>
              </a:rPr>
              <a:t>ішкі нөмірлер 197, 194, 121, 169</a:t>
            </a:r>
            <a:r>
              <a:rPr lang="ru-RU" sz="1050" spc="38"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ru-RU" b="1" dirty="0">
                <a:solidFill>
                  <a:prstClr val="white"/>
                </a:solidFill>
                <a:latin typeface="Times New Roman" panose="02020603050405020304" pitchFamily="18" charset="0"/>
                <a:cs typeface="Times New Roman" panose="02020603050405020304" pitchFamily="18" charset="0"/>
              </a:rPr>
              <a:t>9(10) СЫНЫП БІЛІМ АЛУШЫЛАРЫН ҚОРЫТЫНДЫ АТТЕСТАТТАУ</a:t>
            </a:r>
          </a:p>
        </p:txBody>
      </p:sp>
      <p:sp>
        <p:nvSpPr>
          <p:cNvPr id="5" name="TextBox 4"/>
          <p:cNvSpPr txBox="1"/>
          <p:nvPr/>
        </p:nvSpPr>
        <p:spPr>
          <a:xfrm>
            <a:off x="1" y="699542"/>
            <a:ext cx="9144000" cy="561692"/>
          </a:xfrm>
          <a:prstGeom prst="rect">
            <a:avLst/>
          </a:prstGeom>
          <a:noFill/>
        </p:spPr>
        <p:txBody>
          <a:bodyPr wrap="square" lIns="68580" tIns="34290" rIns="68580" bIns="34290" rtlCol="0">
            <a:spAutoFit/>
          </a:bodyPr>
          <a:lstStyle/>
          <a:p>
            <a:pPr algn="ctr"/>
            <a:r>
              <a:rPr lang="kk-KZ" sz="1600" dirty="0">
                <a:solidFill>
                  <a:schemeClr val="tx2"/>
                </a:solidFill>
                <a:latin typeface="Times New Roman" panose="02020603050405020304" pitchFamily="18" charset="0"/>
                <a:cs typeface="Times New Roman" panose="02020603050405020304" pitchFamily="18" charset="0"/>
              </a:rPr>
              <a:t>ҚОРЫТЫНДЫ АТТЕСТАТТАУДЫ ӨТКІЗУ МЕРЗІМДЕРІ</a:t>
            </a:r>
            <a:endParaRPr lang="ru-RU" sz="1600" dirty="0">
              <a:solidFill>
                <a:schemeClr val="tx2"/>
              </a:solidFill>
              <a:latin typeface="Times New Roman" panose="02020603050405020304" pitchFamily="18" charset="0"/>
              <a:cs typeface="Times New Roman" panose="02020603050405020304" pitchFamily="18" charset="0"/>
            </a:endParaRPr>
          </a:p>
          <a:p>
            <a:pPr algn="ctr"/>
            <a:r>
              <a:rPr lang="ru-RU" sz="1600" b="1" i="1" dirty="0">
                <a:latin typeface="Times New Roman" panose="02020603050405020304" pitchFamily="18" charset="0"/>
                <a:cs typeface="Times New Roman" panose="02020603050405020304" pitchFamily="18" charset="0"/>
              </a:rPr>
              <a:t>202</a:t>
            </a:r>
            <a:r>
              <a:rPr lang="kk-KZ" sz="1600" b="1" i="1" dirty="0">
                <a:latin typeface="Times New Roman" panose="02020603050405020304" pitchFamily="18" charset="0"/>
                <a:cs typeface="Times New Roman" panose="02020603050405020304" pitchFamily="18" charset="0"/>
              </a:rPr>
              <a:t>5</a:t>
            </a:r>
            <a:r>
              <a:rPr lang="ru-RU" sz="1600" b="1" i="1" dirty="0">
                <a:latin typeface="Times New Roman" panose="02020603050405020304" pitchFamily="18" charset="0"/>
                <a:cs typeface="Times New Roman" panose="02020603050405020304" pitchFamily="18" charset="0"/>
              </a:rPr>
              <a:t> ЖЫЛҒЫ </a:t>
            </a:r>
            <a:r>
              <a:rPr lang="kk-KZ" sz="1600" b="1" i="1" dirty="0">
                <a:latin typeface="Times New Roman" panose="02020603050405020304" pitchFamily="18" charset="0"/>
                <a:cs typeface="Times New Roman" panose="02020603050405020304" pitchFamily="18" charset="0"/>
              </a:rPr>
              <a:t>29</a:t>
            </a:r>
            <a:r>
              <a:rPr lang="ru-RU" sz="1600" b="1" i="1" dirty="0">
                <a:latin typeface="Times New Roman" panose="02020603050405020304" pitchFamily="18" charset="0"/>
                <a:cs typeface="Times New Roman" panose="02020603050405020304" pitchFamily="18" charset="0"/>
              </a:rPr>
              <a:t> МАМЫР – </a:t>
            </a:r>
            <a:r>
              <a:rPr lang="x-none" sz="1600" b="1" i="1" dirty="0">
                <a:latin typeface="Times New Roman" panose="02020603050405020304" pitchFamily="18" charset="0"/>
                <a:cs typeface="Times New Roman" panose="02020603050405020304" pitchFamily="18" charset="0"/>
              </a:rPr>
              <a:t>1</a:t>
            </a:r>
            <a:r>
              <a:rPr lang="kk-KZ" sz="1600" b="1" i="1" dirty="0">
                <a:latin typeface="Times New Roman" panose="02020603050405020304" pitchFamily="18" charset="0"/>
                <a:cs typeface="Times New Roman" panose="02020603050405020304" pitchFamily="18" charset="0"/>
              </a:rPr>
              <a:t>0</a:t>
            </a:r>
            <a:r>
              <a:rPr lang="ru-RU" sz="1600" b="1" i="1" dirty="0">
                <a:latin typeface="Times New Roman" panose="02020603050405020304" pitchFamily="18" charset="0"/>
                <a:cs typeface="Times New Roman" panose="02020603050405020304" pitchFamily="18" charset="0"/>
              </a:rPr>
              <a:t> МАУСЫМ АРАЛЫҒЫ</a:t>
            </a:r>
          </a:p>
        </p:txBody>
      </p:sp>
      <p:grpSp>
        <p:nvGrpSpPr>
          <p:cNvPr id="70" name="Группа 69"/>
          <p:cNvGrpSpPr/>
          <p:nvPr/>
        </p:nvGrpSpPr>
        <p:grpSpPr>
          <a:xfrm>
            <a:off x="886046" y="1954367"/>
            <a:ext cx="6552728" cy="576000"/>
            <a:chOff x="899592" y="1851670"/>
            <a:chExt cx="6552000" cy="576000"/>
          </a:xfrm>
        </p:grpSpPr>
        <p:sp>
          <p:nvSpPr>
            <p:cNvPr id="8" name="Donut 61">
              <a:extLst>
                <a:ext uri="{FF2B5EF4-FFF2-40B4-BE49-F238E27FC236}">
                  <a16:creationId xmlns:a16="http://schemas.microsoft.com/office/drawing/2014/main" id="{3734CE86-0D8A-428B-9293-B459E6FD979B}"/>
                </a:ext>
              </a:extLst>
            </p:cNvPr>
            <p:cNvSpPr/>
            <p:nvPr/>
          </p:nvSpPr>
          <p:spPr>
            <a:xfrm>
              <a:off x="899592" y="1851670"/>
              <a:ext cx="576000"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cxnSp>
          <p:nvCxnSpPr>
            <p:cNvPr id="9" name="Straight Connector 59">
              <a:extLst>
                <a:ext uri="{FF2B5EF4-FFF2-40B4-BE49-F238E27FC236}">
                  <a16:creationId xmlns:a16="http://schemas.microsoft.com/office/drawing/2014/main" id="{20426694-F6CE-4A81-BC71-1AA689B9786B}"/>
                </a:ext>
              </a:extLst>
            </p:cNvPr>
            <p:cNvCxnSpPr>
              <a:cxnSpLocks/>
              <a:stCxn id="8" idx="6"/>
            </p:cNvCxnSpPr>
            <p:nvPr/>
          </p:nvCxnSpPr>
          <p:spPr>
            <a:xfrm>
              <a:off x="1475592" y="2139670"/>
              <a:ext cx="5976000" cy="32"/>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9E636FA-15A7-4026-96F7-617317F80522}"/>
                </a:ext>
              </a:extLst>
            </p:cNvPr>
            <p:cNvSpPr txBox="1"/>
            <p:nvPr/>
          </p:nvSpPr>
          <p:spPr>
            <a:xfrm>
              <a:off x="4456807" y="1889366"/>
              <a:ext cx="2994785" cy="307777"/>
            </a:xfrm>
            <a:prstGeom prst="rect">
              <a:avLst/>
            </a:prstGeom>
            <a:noFill/>
          </p:spPr>
          <p:txBody>
            <a:bodyPr wrap="square" rtlCol="0">
              <a:spAutoFit/>
            </a:bodyPr>
            <a:lstStyle/>
            <a:p>
              <a:pPr algn="r"/>
              <a:r>
                <a:rPr lang="ru-RU" sz="1400" b="1" dirty="0">
                  <a:latin typeface="Times New Roman" panose="02020603050405020304" pitchFamily="18" charset="0"/>
                  <a:cs typeface="Times New Roman" panose="02020603050405020304" pitchFamily="18" charset="0"/>
                </a:rPr>
                <a:t>2 </a:t>
              </a:r>
              <a:r>
                <a:rPr lang="ru-RU" sz="1400" b="1" dirty="0" err="1">
                  <a:latin typeface="Times New Roman" panose="02020603050405020304" pitchFamily="18" charset="0"/>
                  <a:cs typeface="Times New Roman" panose="02020603050405020304" pitchFamily="18" charset="0"/>
                </a:rPr>
                <a:t>маусым</a:t>
              </a:r>
              <a:endParaRPr lang="ko-KR" alt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11" name="Rectangle 30">
              <a:extLst>
                <a:ext uri="{FF2B5EF4-FFF2-40B4-BE49-F238E27FC236}">
                  <a16:creationId xmlns:a16="http://schemas.microsoft.com/office/drawing/2014/main" id="{9EB9BEC4-D1B5-4B64-982C-2F77E9E3766D}"/>
                </a:ext>
              </a:extLst>
            </p:cNvPr>
            <p:cNvSpPr/>
            <p:nvPr/>
          </p:nvSpPr>
          <p:spPr>
            <a:xfrm>
              <a:off x="1043608" y="1995686"/>
              <a:ext cx="288032" cy="29168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latin typeface="Times New Roman" panose="02020603050405020304" pitchFamily="18" charset="0"/>
                <a:cs typeface="Times New Roman" panose="02020603050405020304" pitchFamily="18" charset="0"/>
              </a:endParaRPr>
            </a:p>
          </p:txBody>
        </p:sp>
      </p:grpSp>
      <p:sp>
        <p:nvSpPr>
          <p:cNvPr id="41" name="TextBox 40">
            <a:extLst>
              <a:ext uri="{FF2B5EF4-FFF2-40B4-BE49-F238E27FC236}">
                <a16:creationId xmlns:a16="http://schemas.microsoft.com/office/drawing/2014/main" id="{EFE7DD31-327A-4374-8C06-6C9D3D3D0266}"/>
              </a:ext>
            </a:extLst>
          </p:cNvPr>
          <p:cNvSpPr txBox="1"/>
          <p:nvPr/>
        </p:nvSpPr>
        <p:spPr>
          <a:xfrm>
            <a:off x="1907704" y="4406263"/>
            <a:ext cx="3707098" cy="261610"/>
          </a:xfrm>
          <a:prstGeom prst="rect">
            <a:avLst/>
          </a:prstGeom>
          <a:noFill/>
        </p:spPr>
        <p:txBody>
          <a:bodyPr wrap="square" rtlCol="0">
            <a:spAutoFit/>
          </a:bodyPr>
          <a:lstStyle/>
          <a:p>
            <a:pPr algn="r"/>
            <a:endParaRPr lang="ko-KR" altLang="en-US" sz="11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nvGrpSpPr>
          <p:cNvPr id="76" name="Группа 75"/>
          <p:cNvGrpSpPr/>
          <p:nvPr/>
        </p:nvGrpSpPr>
        <p:grpSpPr>
          <a:xfrm>
            <a:off x="898970" y="3727010"/>
            <a:ext cx="7272808" cy="576000"/>
            <a:chOff x="899592" y="4131826"/>
            <a:chExt cx="7272808" cy="576000"/>
          </a:xfrm>
        </p:grpSpPr>
        <p:sp>
          <p:nvSpPr>
            <p:cNvPr id="37" name="Donut 60">
              <a:extLst>
                <a:ext uri="{FF2B5EF4-FFF2-40B4-BE49-F238E27FC236}">
                  <a16:creationId xmlns:a16="http://schemas.microsoft.com/office/drawing/2014/main" id="{5FD7B03D-8D69-4DBD-814E-496006D3A3F9}"/>
                </a:ext>
              </a:extLst>
            </p:cNvPr>
            <p:cNvSpPr/>
            <p:nvPr/>
          </p:nvSpPr>
          <p:spPr>
            <a:xfrm>
              <a:off x="899592" y="4131826"/>
              <a:ext cx="576000"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nvGrpSpPr>
            <p:cNvPr id="49" name="Группа 48"/>
            <p:cNvGrpSpPr/>
            <p:nvPr/>
          </p:nvGrpSpPr>
          <p:grpSpPr>
            <a:xfrm>
              <a:off x="1475656" y="4146053"/>
              <a:ext cx="6696744" cy="307777"/>
              <a:chOff x="1475592" y="4146053"/>
              <a:chExt cx="6696744" cy="307777"/>
            </a:xfrm>
          </p:grpSpPr>
          <p:cxnSp>
            <p:nvCxnSpPr>
              <p:cNvPr id="21" name="Straight Connector 54">
                <a:extLst>
                  <a:ext uri="{FF2B5EF4-FFF2-40B4-BE49-F238E27FC236}">
                    <a16:creationId xmlns:a16="http://schemas.microsoft.com/office/drawing/2014/main" id="{CF2D2EF5-2977-4CE7-B366-AEE416AFFDD7}"/>
                  </a:ext>
                </a:extLst>
              </p:cNvPr>
              <p:cNvCxnSpPr>
                <a:cxnSpLocks/>
              </p:cNvCxnSpPr>
              <p:nvPr/>
            </p:nvCxnSpPr>
            <p:spPr>
              <a:xfrm>
                <a:off x="1475592" y="4446539"/>
                <a:ext cx="6696000" cy="178"/>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88BACC61-B7AA-4239-9907-D91F9C42B406}"/>
                  </a:ext>
                </a:extLst>
              </p:cNvPr>
              <p:cNvSpPr txBox="1"/>
              <p:nvPr/>
            </p:nvSpPr>
            <p:spPr>
              <a:xfrm>
                <a:off x="4454216" y="4146053"/>
                <a:ext cx="3718120" cy="307777"/>
              </a:xfrm>
              <a:prstGeom prst="rect">
                <a:avLst/>
              </a:prstGeom>
              <a:noFill/>
            </p:spPr>
            <p:txBody>
              <a:bodyPr wrap="square" rtlCol="0">
                <a:spAutoFit/>
              </a:bodyPr>
              <a:lstStyle/>
              <a:p>
                <a:pPr algn="r"/>
                <a:r>
                  <a:rPr lang="ru-RU" sz="1400" b="1" dirty="0">
                    <a:solidFill>
                      <a:srgbClr val="191919"/>
                    </a:solidFill>
                    <a:latin typeface="Times New Roman" panose="02020603050405020304" pitchFamily="18" charset="0"/>
                    <a:cs typeface="Times New Roman" panose="02020603050405020304" pitchFamily="18" charset="0"/>
                  </a:rPr>
                  <a:t>1</a:t>
                </a:r>
                <a:r>
                  <a:rPr lang="kk-KZ" sz="1400" b="1" dirty="0">
                    <a:solidFill>
                      <a:srgbClr val="191919"/>
                    </a:solidFill>
                    <a:latin typeface="Times New Roman" panose="02020603050405020304" pitchFamily="18" charset="0"/>
                    <a:cs typeface="Times New Roman" panose="02020603050405020304" pitchFamily="18" charset="0"/>
                  </a:rPr>
                  <a:t>0</a:t>
                </a:r>
                <a:r>
                  <a:rPr lang="x-none" sz="1400" b="1">
                    <a:solidFill>
                      <a:srgbClr val="191919"/>
                    </a:solidFill>
                    <a:latin typeface="Times New Roman" panose="02020603050405020304" pitchFamily="18" charset="0"/>
                    <a:cs typeface="Times New Roman" panose="02020603050405020304" pitchFamily="18" charset="0"/>
                  </a:rPr>
                  <a:t> </a:t>
                </a:r>
                <a:r>
                  <a:rPr lang="ru-RU" sz="1400" b="1" dirty="0" err="1">
                    <a:solidFill>
                      <a:srgbClr val="191919"/>
                    </a:solidFill>
                    <a:latin typeface="Times New Roman" panose="02020603050405020304" pitchFamily="18" charset="0"/>
                    <a:cs typeface="Times New Roman" panose="02020603050405020304" pitchFamily="18" charset="0"/>
                  </a:rPr>
                  <a:t>маусым</a:t>
                </a:r>
                <a:endParaRPr lang="ko-KR" alt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sp>
          <p:nvSpPr>
            <p:cNvPr id="47" name="Rectangle 9">
              <a:extLst>
                <a:ext uri="{FF2B5EF4-FFF2-40B4-BE49-F238E27FC236}">
                  <a16:creationId xmlns:a16="http://schemas.microsoft.com/office/drawing/2014/main" id="{444E6227-4972-4DE6-BEB0-C3FC42991182}"/>
                </a:ext>
              </a:extLst>
            </p:cNvPr>
            <p:cNvSpPr/>
            <p:nvPr/>
          </p:nvSpPr>
          <p:spPr>
            <a:xfrm>
              <a:off x="1043608" y="4299942"/>
              <a:ext cx="288032" cy="216024"/>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grpSp>
      <p:grpSp>
        <p:nvGrpSpPr>
          <p:cNvPr id="52" name="Группа 51"/>
          <p:cNvGrpSpPr/>
          <p:nvPr/>
        </p:nvGrpSpPr>
        <p:grpSpPr>
          <a:xfrm>
            <a:off x="898970" y="2975842"/>
            <a:ext cx="6552728" cy="576064"/>
            <a:chOff x="899592" y="3363774"/>
            <a:chExt cx="6552728" cy="576064"/>
          </a:xfrm>
        </p:grpSpPr>
        <p:sp>
          <p:nvSpPr>
            <p:cNvPr id="30" name="Donut 66">
              <a:extLst>
                <a:ext uri="{FF2B5EF4-FFF2-40B4-BE49-F238E27FC236}">
                  <a16:creationId xmlns:a16="http://schemas.microsoft.com/office/drawing/2014/main" id="{20943181-94F7-43B1-B21A-7D081D1151EE}"/>
                </a:ext>
              </a:extLst>
            </p:cNvPr>
            <p:cNvSpPr/>
            <p:nvPr/>
          </p:nvSpPr>
          <p:spPr>
            <a:xfrm>
              <a:off x="899592" y="3363838"/>
              <a:ext cx="576000"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cxnSp>
          <p:nvCxnSpPr>
            <p:cNvPr id="31" name="Straight Connector 44">
              <a:extLst>
                <a:ext uri="{FF2B5EF4-FFF2-40B4-BE49-F238E27FC236}">
                  <a16:creationId xmlns:a16="http://schemas.microsoft.com/office/drawing/2014/main" id="{5A49E6B3-E9E5-41F7-809C-91E70CD22EEB}"/>
                </a:ext>
              </a:extLst>
            </p:cNvPr>
            <p:cNvCxnSpPr>
              <a:cxnSpLocks/>
              <a:stCxn id="30" idx="6"/>
            </p:cNvCxnSpPr>
            <p:nvPr/>
          </p:nvCxnSpPr>
          <p:spPr>
            <a:xfrm>
              <a:off x="1475592" y="3651838"/>
              <a:ext cx="5976000" cy="32"/>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742439DA-AAFD-4D93-9058-5CA64ADEBD63}"/>
                </a:ext>
              </a:extLst>
            </p:cNvPr>
            <p:cNvSpPr txBox="1"/>
            <p:nvPr/>
          </p:nvSpPr>
          <p:spPr>
            <a:xfrm>
              <a:off x="4313514" y="3363774"/>
              <a:ext cx="3138806" cy="307777"/>
            </a:xfrm>
            <a:prstGeom prst="rect">
              <a:avLst/>
            </a:prstGeom>
            <a:noFill/>
          </p:spPr>
          <p:txBody>
            <a:bodyPr wrap="square" rtlCol="0">
              <a:spAutoFit/>
            </a:bodyPr>
            <a:lstStyle/>
            <a:p>
              <a:pPr algn="r"/>
              <a:r>
                <a:rPr lang="kk-KZ" sz="1400" b="1" dirty="0">
                  <a:latin typeface="Times New Roman" panose="02020603050405020304" pitchFamily="18" charset="0"/>
                  <a:cs typeface="Times New Roman" panose="02020603050405020304" pitchFamily="18" charset="0"/>
                </a:rPr>
                <a:t>5</a:t>
              </a:r>
              <a:r>
                <a:rPr lang="en-US"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маусым</a:t>
              </a:r>
              <a:endParaRPr lang="ko-KR" alt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51" name="Oval 44">
              <a:extLst>
                <a:ext uri="{FF2B5EF4-FFF2-40B4-BE49-F238E27FC236}">
                  <a16:creationId xmlns:a16="http://schemas.microsoft.com/office/drawing/2014/main" id="{94195A6D-E3B2-4E10-BD54-AC5E4FED7A15}"/>
                </a:ext>
              </a:extLst>
            </p:cNvPr>
            <p:cNvSpPr>
              <a:spLocks noChangeAspect="1"/>
            </p:cNvSpPr>
            <p:nvPr/>
          </p:nvSpPr>
          <p:spPr>
            <a:xfrm>
              <a:off x="1089736" y="3507854"/>
              <a:ext cx="241904" cy="288032"/>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latin typeface="Times New Roman" panose="02020603050405020304" pitchFamily="18" charset="0"/>
                <a:cs typeface="Times New Roman" panose="02020603050405020304" pitchFamily="18" charset="0"/>
              </a:endParaRPr>
            </a:p>
          </p:txBody>
        </p:sp>
      </p:grpSp>
      <p:grpSp>
        <p:nvGrpSpPr>
          <p:cNvPr id="93" name="Группа 92"/>
          <p:cNvGrpSpPr/>
          <p:nvPr/>
        </p:nvGrpSpPr>
        <p:grpSpPr>
          <a:xfrm>
            <a:off x="899592" y="1350920"/>
            <a:ext cx="7334331" cy="595777"/>
            <a:chOff x="899592" y="1288351"/>
            <a:chExt cx="7334331" cy="595777"/>
          </a:xfrm>
        </p:grpSpPr>
        <p:sp>
          <p:nvSpPr>
            <p:cNvPr id="20" name="TextBox 19">
              <a:extLst>
                <a:ext uri="{FF2B5EF4-FFF2-40B4-BE49-F238E27FC236}">
                  <a16:creationId xmlns:a16="http://schemas.microsoft.com/office/drawing/2014/main" id="{06D51668-9F79-420B-8048-B425EDD788E2}"/>
                </a:ext>
              </a:extLst>
            </p:cNvPr>
            <p:cNvSpPr txBox="1"/>
            <p:nvPr/>
          </p:nvSpPr>
          <p:spPr>
            <a:xfrm>
              <a:off x="3452123" y="1288351"/>
              <a:ext cx="4781800" cy="307777"/>
            </a:xfrm>
            <a:prstGeom prst="rect">
              <a:avLst/>
            </a:prstGeom>
            <a:noFill/>
          </p:spPr>
          <p:txBody>
            <a:bodyPr wrap="square" rtlCol="0">
              <a:spAutoFit/>
            </a:bodyPr>
            <a:lstStyle/>
            <a:p>
              <a:pPr algn="r"/>
              <a:r>
                <a:rPr lang="kk-KZ" sz="1400" b="1" dirty="0">
                  <a:latin typeface="Times New Roman" panose="02020603050405020304" pitchFamily="18" charset="0"/>
                  <a:cs typeface="Times New Roman" panose="02020603050405020304" pitchFamily="18" charset="0"/>
                </a:rPr>
                <a:t>29 </a:t>
              </a:r>
              <a:r>
                <a:rPr lang="ru-RU" sz="1400" b="1" dirty="0" err="1">
                  <a:latin typeface="Times New Roman" panose="02020603050405020304" pitchFamily="18" charset="0"/>
                  <a:cs typeface="Times New Roman" panose="02020603050405020304" pitchFamily="18" charset="0"/>
                </a:rPr>
                <a:t>мамыр</a:t>
              </a:r>
              <a:endParaRPr lang="ko-KR" alt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73" name="Donut 60">
              <a:extLst>
                <a:ext uri="{FF2B5EF4-FFF2-40B4-BE49-F238E27FC236}">
                  <a16:creationId xmlns:a16="http://schemas.microsoft.com/office/drawing/2014/main" id="{5FD7B03D-8D69-4DBD-814E-496006D3A3F9}"/>
                </a:ext>
              </a:extLst>
            </p:cNvPr>
            <p:cNvSpPr/>
            <p:nvPr/>
          </p:nvSpPr>
          <p:spPr>
            <a:xfrm>
              <a:off x="899592" y="1308128"/>
              <a:ext cx="576064"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74" name="Rectangle 9">
              <a:extLst>
                <a:ext uri="{FF2B5EF4-FFF2-40B4-BE49-F238E27FC236}">
                  <a16:creationId xmlns:a16="http://schemas.microsoft.com/office/drawing/2014/main" id="{444E6227-4972-4DE6-BEB0-C3FC42991182}"/>
                </a:ext>
              </a:extLst>
            </p:cNvPr>
            <p:cNvSpPr/>
            <p:nvPr/>
          </p:nvSpPr>
          <p:spPr>
            <a:xfrm>
              <a:off x="1043608" y="1476244"/>
              <a:ext cx="288032" cy="216024"/>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cxnSp>
          <p:nvCxnSpPr>
            <p:cNvPr id="92" name="Straight Connector 59">
              <a:extLst>
                <a:ext uri="{FF2B5EF4-FFF2-40B4-BE49-F238E27FC236}">
                  <a16:creationId xmlns:a16="http://schemas.microsoft.com/office/drawing/2014/main" id="{20426694-F6CE-4A81-BC71-1AA689B9786B}"/>
                </a:ext>
              </a:extLst>
            </p:cNvPr>
            <p:cNvCxnSpPr>
              <a:cxnSpLocks/>
            </p:cNvCxnSpPr>
            <p:nvPr/>
          </p:nvCxnSpPr>
          <p:spPr>
            <a:xfrm>
              <a:off x="1475656" y="1563638"/>
              <a:ext cx="6696000" cy="32"/>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grpSp>
      <p:sp>
        <p:nvSpPr>
          <p:cNvPr id="2" name="Прямоугольник 1"/>
          <p:cNvSpPr/>
          <p:nvPr/>
        </p:nvSpPr>
        <p:spPr>
          <a:xfrm>
            <a:off x="1458983" y="2241900"/>
            <a:ext cx="5991987" cy="711541"/>
          </a:xfrm>
          <a:prstGeom prst="rect">
            <a:avLst/>
          </a:prstGeom>
        </p:spPr>
        <p:txBody>
          <a:bodyPr wrap="square">
            <a:spAutoFit/>
          </a:bodyPr>
          <a:lstStyle/>
          <a:p>
            <a:pPr algn="r">
              <a:lnSpc>
                <a:spcPts val="1200"/>
              </a:lnSpc>
            </a:pPr>
            <a:r>
              <a:rPr lang="kk-KZ" sz="1400" dirty="0">
                <a:latin typeface="Times New Roman" panose="02020603050405020304" pitchFamily="18" charset="0"/>
                <a:cs typeface="Times New Roman" panose="02020603050405020304" pitchFamily="18" charset="0"/>
              </a:rPr>
              <a:t>қазақ тілі/орыс тілі және өзбек/ұйғыр/тәжік тілінде білім беретін мектептер үшін ана тілі (оқыту тілі) бойынша эссе нысанында жазбаша емтихан, гуманитарлық цикл пәндерін тереңдетіп оқытатын мектеп білім алушылары үшін - жазбаша жұмыс (мақала, әңгіме, эссе)</a:t>
            </a:r>
            <a:endParaRPr lang="ru-RU" sz="14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326287" y="1626207"/>
            <a:ext cx="5907636" cy="249877"/>
          </a:xfrm>
          <a:prstGeom prst="rect">
            <a:avLst/>
          </a:prstGeom>
        </p:spPr>
        <p:txBody>
          <a:bodyPr wrap="square">
            <a:spAutoFit/>
          </a:bodyPr>
          <a:lstStyle/>
          <a:p>
            <a:pPr algn="r">
              <a:lnSpc>
                <a:spcPts val="1200"/>
              </a:lnSpc>
            </a:pPr>
            <a:r>
              <a:rPr lang="ru-RU" sz="1400" dirty="0">
                <a:latin typeface="Times New Roman" panose="02020603050405020304" pitchFamily="18" charset="0"/>
                <a:cs typeface="Times New Roman" panose="02020603050405020304" pitchFamily="18" charset="0"/>
              </a:rPr>
              <a:t>математика (алгебра) </a:t>
            </a:r>
            <a:r>
              <a:rPr lang="ru-RU" sz="1400" dirty="0" err="1">
                <a:latin typeface="Times New Roman" panose="02020603050405020304" pitchFamily="18" charset="0"/>
                <a:cs typeface="Times New Roman" panose="02020603050405020304" pitchFamily="18" charset="0"/>
              </a:rPr>
              <a:t>бойынша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жазбаша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емтихан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бақылау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жұмысы</a:t>
            </a:r>
            <a:r>
              <a:rPr lang="ru-RU" sz="1400" dirty="0">
                <a:latin typeface="Times New Roman" panose="02020603050405020304" pitchFamily="18" charset="0"/>
                <a:cs typeface="Times New Roman" panose="02020603050405020304" pitchFamily="18" charset="0"/>
              </a:rPr>
              <a:t>)</a:t>
            </a:r>
          </a:p>
        </p:txBody>
      </p:sp>
      <p:sp>
        <p:nvSpPr>
          <p:cNvPr id="7" name="Прямоугольник 6"/>
          <p:cNvSpPr/>
          <p:nvPr/>
        </p:nvSpPr>
        <p:spPr>
          <a:xfrm>
            <a:off x="1475762" y="3263874"/>
            <a:ext cx="5976664" cy="557653"/>
          </a:xfrm>
          <a:prstGeom prst="rect">
            <a:avLst/>
          </a:prstGeom>
        </p:spPr>
        <p:txBody>
          <a:bodyPr wrap="square">
            <a:spAutoFit/>
          </a:bodyPr>
          <a:lstStyle/>
          <a:p>
            <a:pPr algn="r">
              <a:lnSpc>
                <a:spcPts val="1200"/>
              </a:lnSpc>
            </a:pPr>
            <a:r>
              <a:rPr lang="kk-KZ" sz="1400" dirty="0">
                <a:latin typeface="Times New Roman" panose="02020603050405020304" pitchFamily="18" charset="0"/>
                <a:cs typeface="Times New Roman" panose="02020603050405020304" pitchFamily="18" charset="0"/>
              </a:rPr>
              <a:t>таңдау пәні бойынша жазбаша емтихан (физика, химия, биология, география, геометрия, Қазақстан тарихы, дүниежүзі тарихы, әдебиет (оқыту тілі бойынша), шет тілі (ағылшын/француз/неміс), информатика)</a:t>
            </a:r>
            <a:endParaRPr lang="ru-RU" sz="1400"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1518541" y="4059235"/>
            <a:ext cx="6693261" cy="865430"/>
          </a:xfrm>
          <a:prstGeom prst="rect">
            <a:avLst/>
          </a:prstGeom>
        </p:spPr>
        <p:txBody>
          <a:bodyPr wrap="square">
            <a:spAutoFit/>
          </a:bodyPr>
          <a:lstStyle/>
          <a:p>
            <a:pPr algn="r">
              <a:lnSpc>
                <a:spcPts val="1200"/>
              </a:lnSpc>
            </a:pPr>
            <a:r>
              <a:rPr lang="kk-KZ" sz="1400" dirty="0">
                <a:latin typeface="Times New Roman" panose="02020603050405020304" pitchFamily="18" charset="0"/>
                <a:cs typeface="Times New Roman" panose="02020603050405020304" pitchFamily="18" charset="0"/>
              </a:rPr>
              <a:t>орыс/өзбек/ұйғыр/тәжік тілінде оқытатын сыныптарда қазақ тілі мен әдебиеті бойынша жазбаша емтихан (мәтінмен жұмыс, мәтін бойынша тапсырмаларды орындау) және қазақ тілінде оқытатын сыныптарда орыс тілі мен әдебиеті бойынша жазбаша емтихан (мәтінмен жұмыс, мәтін бойынша тапсырмаларды орындау)</a:t>
            </a:r>
            <a:endParaRPr lang="ru-RU" sz="1400" dirty="0">
              <a:latin typeface="Times New Roman" panose="02020603050405020304" pitchFamily="18" charset="0"/>
              <a:cs typeface="Times New Roman" panose="02020603050405020304" pitchFamily="18" charset="0"/>
            </a:endParaRPr>
          </a:p>
          <a:p>
            <a:pPr algn="r">
              <a:lnSpc>
                <a:spcPts val="1200"/>
              </a:lnSpc>
            </a:pPr>
            <a:endParaRPr lang="ru-RU"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ru-RU" b="1" dirty="0">
                <a:solidFill>
                  <a:prstClr val="white"/>
                </a:solidFill>
                <a:latin typeface="Times New Roman" panose="02020603050405020304" pitchFamily="18" charset="0"/>
                <a:cs typeface="Times New Roman" panose="02020603050405020304" pitchFamily="18" charset="0"/>
              </a:rPr>
              <a:t>11(12) СЫНЫП БІЛІМ АЛУШЫЛАРЫН ҚОРЫТЫНДЫ АТТЕСТАТТАУ</a:t>
            </a:r>
          </a:p>
        </p:txBody>
      </p:sp>
      <p:sp>
        <p:nvSpPr>
          <p:cNvPr id="5" name="TextBox 4"/>
          <p:cNvSpPr txBox="1"/>
          <p:nvPr/>
        </p:nvSpPr>
        <p:spPr>
          <a:xfrm>
            <a:off x="1" y="699542"/>
            <a:ext cx="9144000" cy="561692"/>
          </a:xfrm>
          <a:prstGeom prst="rect">
            <a:avLst/>
          </a:prstGeom>
          <a:noFill/>
        </p:spPr>
        <p:txBody>
          <a:bodyPr wrap="square" lIns="68580" tIns="34290" rIns="68580" bIns="34290" rtlCol="0">
            <a:spAutoFit/>
          </a:bodyPr>
          <a:lstStyle/>
          <a:p>
            <a:pPr algn="ctr"/>
            <a:r>
              <a:rPr lang="kk-KZ" sz="1600" dirty="0">
                <a:solidFill>
                  <a:schemeClr val="tx2"/>
                </a:solidFill>
                <a:latin typeface="Times New Roman" panose="02020603050405020304" pitchFamily="18" charset="0"/>
                <a:cs typeface="Times New Roman" panose="02020603050405020304" pitchFamily="18" charset="0"/>
              </a:rPr>
              <a:t>ҚОРЫТЫНДЫ АТТЕСТАТТАУДЫ ӨТКІЗУ МЕРЗІМДЕРІ</a:t>
            </a:r>
            <a:endParaRPr lang="ru-RU" sz="1600" dirty="0">
              <a:solidFill>
                <a:schemeClr val="tx2"/>
              </a:solidFill>
              <a:latin typeface="Times New Roman" panose="02020603050405020304" pitchFamily="18" charset="0"/>
              <a:cs typeface="Times New Roman" panose="02020603050405020304" pitchFamily="18" charset="0"/>
            </a:endParaRPr>
          </a:p>
          <a:p>
            <a:pPr algn="ctr"/>
            <a:r>
              <a:rPr lang="ru-RU" sz="1600" b="1" i="1" dirty="0">
                <a:latin typeface="Times New Roman" panose="02020603050405020304" pitchFamily="18" charset="0"/>
                <a:cs typeface="Times New Roman" panose="02020603050405020304" pitchFamily="18" charset="0"/>
              </a:rPr>
              <a:t>202</a:t>
            </a:r>
            <a:r>
              <a:rPr lang="kk-KZ" sz="1600" b="1" i="1" dirty="0">
                <a:latin typeface="Times New Roman" panose="02020603050405020304" pitchFamily="18" charset="0"/>
                <a:cs typeface="Times New Roman" panose="02020603050405020304" pitchFamily="18" charset="0"/>
              </a:rPr>
              <a:t>5</a:t>
            </a:r>
            <a:r>
              <a:rPr lang="ru-RU" sz="1600" b="1" i="1" dirty="0">
                <a:latin typeface="Times New Roman" panose="02020603050405020304" pitchFamily="18" charset="0"/>
                <a:cs typeface="Times New Roman" panose="02020603050405020304" pitchFamily="18" charset="0"/>
              </a:rPr>
              <a:t> ЖЫЛҒЫ </a:t>
            </a:r>
            <a:r>
              <a:rPr lang="kk-KZ" sz="1600" b="1" i="1" dirty="0">
                <a:latin typeface="Times New Roman" panose="02020603050405020304" pitchFamily="18" charset="0"/>
                <a:cs typeface="Times New Roman" panose="02020603050405020304" pitchFamily="18" charset="0"/>
              </a:rPr>
              <a:t>30</a:t>
            </a:r>
            <a:r>
              <a:rPr lang="ru-RU" sz="1600" b="1" i="1" dirty="0">
                <a:latin typeface="Times New Roman" panose="02020603050405020304" pitchFamily="18" charset="0"/>
                <a:cs typeface="Times New Roman" panose="02020603050405020304" pitchFamily="18" charset="0"/>
              </a:rPr>
              <a:t> МАМЫР – </a:t>
            </a:r>
            <a:r>
              <a:rPr lang="x-none" sz="1600" b="1" i="1" dirty="0">
                <a:latin typeface="Times New Roman" panose="02020603050405020304" pitchFamily="18" charset="0"/>
                <a:cs typeface="Times New Roman" panose="02020603050405020304" pitchFamily="18" charset="0"/>
              </a:rPr>
              <a:t>1</a:t>
            </a:r>
            <a:r>
              <a:rPr lang="kk-KZ" sz="1600" b="1" i="1" dirty="0">
                <a:latin typeface="Times New Roman" panose="02020603050405020304" pitchFamily="18" charset="0"/>
                <a:cs typeface="Times New Roman" panose="02020603050405020304" pitchFamily="18" charset="0"/>
              </a:rPr>
              <a:t>6</a:t>
            </a:r>
            <a:r>
              <a:rPr lang="ru-RU" sz="1600" b="1" i="1" dirty="0">
                <a:latin typeface="Times New Roman" panose="02020603050405020304" pitchFamily="18" charset="0"/>
                <a:cs typeface="Times New Roman" panose="02020603050405020304" pitchFamily="18" charset="0"/>
              </a:rPr>
              <a:t> МАУСЫМ АРАЛЫҒЫ</a:t>
            </a:r>
          </a:p>
        </p:txBody>
      </p:sp>
      <p:grpSp>
        <p:nvGrpSpPr>
          <p:cNvPr id="70" name="Группа 69"/>
          <p:cNvGrpSpPr/>
          <p:nvPr/>
        </p:nvGrpSpPr>
        <p:grpSpPr>
          <a:xfrm>
            <a:off x="899592" y="1945182"/>
            <a:ext cx="7077862" cy="576000"/>
            <a:chOff x="899592" y="1851670"/>
            <a:chExt cx="6571571" cy="576000"/>
          </a:xfrm>
        </p:grpSpPr>
        <p:sp>
          <p:nvSpPr>
            <p:cNvPr id="8" name="Donut 61">
              <a:extLst>
                <a:ext uri="{FF2B5EF4-FFF2-40B4-BE49-F238E27FC236}">
                  <a16:creationId xmlns:a16="http://schemas.microsoft.com/office/drawing/2014/main" id="{3734CE86-0D8A-428B-9293-B459E6FD979B}"/>
                </a:ext>
              </a:extLst>
            </p:cNvPr>
            <p:cNvSpPr/>
            <p:nvPr/>
          </p:nvSpPr>
          <p:spPr>
            <a:xfrm>
              <a:off x="899592" y="1851670"/>
              <a:ext cx="576000"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cxnSp>
          <p:nvCxnSpPr>
            <p:cNvPr id="9" name="Straight Connector 59">
              <a:extLst>
                <a:ext uri="{FF2B5EF4-FFF2-40B4-BE49-F238E27FC236}">
                  <a16:creationId xmlns:a16="http://schemas.microsoft.com/office/drawing/2014/main" id="{20426694-F6CE-4A81-BC71-1AA689B9786B}"/>
                </a:ext>
              </a:extLst>
            </p:cNvPr>
            <p:cNvCxnSpPr>
              <a:cxnSpLocks/>
              <a:stCxn id="8" idx="6"/>
            </p:cNvCxnSpPr>
            <p:nvPr/>
          </p:nvCxnSpPr>
          <p:spPr>
            <a:xfrm>
              <a:off x="1475592" y="2139670"/>
              <a:ext cx="5976000" cy="32"/>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9E636FA-15A7-4026-96F7-617317F80522}"/>
                </a:ext>
              </a:extLst>
            </p:cNvPr>
            <p:cNvSpPr txBox="1"/>
            <p:nvPr/>
          </p:nvSpPr>
          <p:spPr>
            <a:xfrm>
              <a:off x="4476378" y="1854856"/>
              <a:ext cx="2994785" cy="307777"/>
            </a:xfrm>
            <a:prstGeom prst="rect">
              <a:avLst/>
            </a:prstGeom>
            <a:noFill/>
          </p:spPr>
          <p:txBody>
            <a:bodyPr wrap="square" rtlCol="0">
              <a:spAutoFit/>
            </a:bodyPr>
            <a:lstStyle/>
            <a:p>
              <a:pPr algn="r"/>
              <a:r>
                <a:rPr lang="kk-KZ" altLang="ko-KR" sz="1400" b="1" dirty="0">
                  <a:latin typeface="Times New Roman" panose="02020603050405020304" pitchFamily="18" charset="0"/>
                  <a:cs typeface="Times New Roman" panose="02020603050405020304" pitchFamily="18" charset="0"/>
                </a:rPr>
                <a:t>4 маусым</a:t>
              </a:r>
              <a:endParaRPr lang="ko-KR" altLang="en-US" sz="1400" b="1" dirty="0">
                <a:latin typeface="Times New Roman" panose="02020603050405020304" pitchFamily="18" charset="0"/>
                <a:cs typeface="Times New Roman" panose="02020603050405020304" pitchFamily="18" charset="0"/>
              </a:endParaRPr>
            </a:p>
          </p:txBody>
        </p:sp>
        <p:sp>
          <p:nvSpPr>
            <p:cNvPr id="11" name="Rectangle 30">
              <a:extLst>
                <a:ext uri="{FF2B5EF4-FFF2-40B4-BE49-F238E27FC236}">
                  <a16:creationId xmlns:a16="http://schemas.microsoft.com/office/drawing/2014/main" id="{9EB9BEC4-D1B5-4B64-982C-2F77E9E3766D}"/>
                </a:ext>
              </a:extLst>
            </p:cNvPr>
            <p:cNvSpPr/>
            <p:nvPr/>
          </p:nvSpPr>
          <p:spPr>
            <a:xfrm>
              <a:off x="1043608" y="1995686"/>
              <a:ext cx="288032" cy="29168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latin typeface="Times New Roman" panose="02020603050405020304" pitchFamily="18" charset="0"/>
                <a:cs typeface="Times New Roman" panose="02020603050405020304" pitchFamily="18" charset="0"/>
              </a:endParaRPr>
            </a:p>
          </p:txBody>
        </p:sp>
      </p:grpSp>
      <p:sp>
        <p:nvSpPr>
          <p:cNvPr id="41" name="TextBox 40">
            <a:extLst>
              <a:ext uri="{FF2B5EF4-FFF2-40B4-BE49-F238E27FC236}">
                <a16:creationId xmlns:a16="http://schemas.microsoft.com/office/drawing/2014/main" id="{EFE7DD31-327A-4374-8C06-6C9D3D3D0266}"/>
              </a:ext>
            </a:extLst>
          </p:cNvPr>
          <p:cNvSpPr txBox="1"/>
          <p:nvPr/>
        </p:nvSpPr>
        <p:spPr>
          <a:xfrm>
            <a:off x="1918988" y="4337302"/>
            <a:ext cx="3707098" cy="261610"/>
          </a:xfrm>
          <a:prstGeom prst="rect">
            <a:avLst/>
          </a:prstGeom>
          <a:noFill/>
        </p:spPr>
        <p:txBody>
          <a:bodyPr wrap="square" rtlCol="0">
            <a:spAutoFit/>
          </a:bodyPr>
          <a:lstStyle/>
          <a:p>
            <a:pPr algn="r"/>
            <a:endParaRPr lang="ko-KR" altLang="en-US" sz="11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nvGrpSpPr>
          <p:cNvPr id="76" name="Группа 75"/>
          <p:cNvGrpSpPr/>
          <p:nvPr/>
        </p:nvGrpSpPr>
        <p:grpSpPr>
          <a:xfrm>
            <a:off x="899592" y="4059187"/>
            <a:ext cx="7317196" cy="576000"/>
            <a:chOff x="899592" y="4131826"/>
            <a:chExt cx="7317196" cy="576000"/>
          </a:xfrm>
        </p:grpSpPr>
        <p:sp>
          <p:nvSpPr>
            <p:cNvPr id="37" name="Donut 60">
              <a:extLst>
                <a:ext uri="{FF2B5EF4-FFF2-40B4-BE49-F238E27FC236}">
                  <a16:creationId xmlns:a16="http://schemas.microsoft.com/office/drawing/2014/main" id="{5FD7B03D-8D69-4DBD-814E-496006D3A3F9}"/>
                </a:ext>
              </a:extLst>
            </p:cNvPr>
            <p:cNvSpPr/>
            <p:nvPr/>
          </p:nvSpPr>
          <p:spPr>
            <a:xfrm>
              <a:off x="899592" y="4131826"/>
              <a:ext cx="576000"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nvGrpSpPr>
            <p:cNvPr id="49" name="Группа 48"/>
            <p:cNvGrpSpPr/>
            <p:nvPr/>
          </p:nvGrpSpPr>
          <p:grpSpPr>
            <a:xfrm>
              <a:off x="1475656" y="4193890"/>
              <a:ext cx="6741132" cy="307777"/>
              <a:chOff x="1475592" y="4193890"/>
              <a:chExt cx="6741132" cy="307777"/>
            </a:xfrm>
          </p:grpSpPr>
          <p:cxnSp>
            <p:nvCxnSpPr>
              <p:cNvPr id="21" name="Straight Connector 54">
                <a:extLst>
                  <a:ext uri="{FF2B5EF4-FFF2-40B4-BE49-F238E27FC236}">
                    <a16:creationId xmlns:a16="http://schemas.microsoft.com/office/drawing/2014/main" id="{CF2D2EF5-2977-4CE7-B366-AEE416AFFDD7}"/>
                  </a:ext>
                </a:extLst>
              </p:cNvPr>
              <p:cNvCxnSpPr>
                <a:cxnSpLocks/>
              </p:cNvCxnSpPr>
              <p:nvPr/>
            </p:nvCxnSpPr>
            <p:spPr>
              <a:xfrm>
                <a:off x="1475592" y="4446539"/>
                <a:ext cx="6696000" cy="178"/>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88BACC61-B7AA-4239-9907-D91F9C42B406}"/>
                  </a:ext>
                </a:extLst>
              </p:cNvPr>
              <p:cNvSpPr txBox="1"/>
              <p:nvPr/>
            </p:nvSpPr>
            <p:spPr>
              <a:xfrm>
                <a:off x="4498604" y="4193890"/>
                <a:ext cx="3718120" cy="307777"/>
              </a:xfrm>
              <a:prstGeom prst="rect">
                <a:avLst/>
              </a:prstGeom>
              <a:noFill/>
            </p:spPr>
            <p:txBody>
              <a:bodyPr wrap="square" rtlCol="0">
                <a:spAutoFit/>
              </a:bodyPr>
              <a:lstStyle/>
              <a:p>
                <a:pPr algn="r"/>
                <a:r>
                  <a:rPr lang="ru-RU" sz="1400" b="1" dirty="0">
                    <a:solidFill>
                      <a:srgbClr val="191919"/>
                    </a:solidFill>
                    <a:latin typeface="Times New Roman" panose="02020603050405020304" pitchFamily="18" charset="0"/>
                    <a:cs typeface="Times New Roman" panose="02020603050405020304" pitchFamily="18" charset="0"/>
                  </a:rPr>
                  <a:t>16</a:t>
                </a:r>
                <a:r>
                  <a:rPr lang="x-none" sz="1400" b="1" dirty="0">
                    <a:solidFill>
                      <a:srgbClr val="191919"/>
                    </a:solidFill>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маусым</a:t>
                </a:r>
                <a:endParaRPr lang="ko-KR" alt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sp>
          <p:nvSpPr>
            <p:cNvPr id="47" name="Rectangle 9">
              <a:extLst>
                <a:ext uri="{FF2B5EF4-FFF2-40B4-BE49-F238E27FC236}">
                  <a16:creationId xmlns:a16="http://schemas.microsoft.com/office/drawing/2014/main" id="{444E6227-4972-4DE6-BEB0-C3FC42991182}"/>
                </a:ext>
              </a:extLst>
            </p:cNvPr>
            <p:cNvSpPr/>
            <p:nvPr/>
          </p:nvSpPr>
          <p:spPr>
            <a:xfrm>
              <a:off x="1043608" y="4299942"/>
              <a:ext cx="288032" cy="216024"/>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grpSp>
      <p:grpSp>
        <p:nvGrpSpPr>
          <p:cNvPr id="52" name="Группа 51"/>
          <p:cNvGrpSpPr/>
          <p:nvPr/>
        </p:nvGrpSpPr>
        <p:grpSpPr>
          <a:xfrm>
            <a:off x="899592" y="3363902"/>
            <a:ext cx="6560028" cy="576000"/>
            <a:chOff x="899592" y="3363838"/>
            <a:chExt cx="6560028" cy="576000"/>
          </a:xfrm>
        </p:grpSpPr>
        <p:sp>
          <p:nvSpPr>
            <p:cNvPr id="30" name="Donut 66">
              <a:extLst>
                <a:ext uri="{FF2B5EF4-FFF2-40B4-BE49-F238E27FC236}">
                  <a16:creationId xmlns:a16="http://schemas.microsoft.com/office/drawing/2014/main" id="{20943181-94F7-43B1-B21A-7D081D1151EE}"/>
                </a:ext>
              </a:extLst>
            </p:cNvPr>
            <p:cNvSpPr/>
            <p:nvPr/>
          </p:nvSpPr>
          <p:spPr>
            <a:xfrm>
              <a:off x="899592" y="3363838"/>
              <a:ext cx="576000"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cxnSp>
          <p:nvCxnSpPr>
            <p:cNvPr id="31" name="Straight Connector 44">
              <a:extLst>
                <a:ext uri="{FF2B5EF4-FFF2-40B4-BE49-F238E27FC236}">
                  <a16:creationId xmlns:a16="http://schemas.microsoft.com/office/drawing/2014/main" id="{5A49E6B3-E9E5-41F7-809C-91E70CD22EEB}"/>
                </a:ext>
              </a:extLst>
            </p:cNvPr>
            <p:cNvCxnSpPr>
              <a:cxnSpLocks/>
              <a:stCxn id="30" idx="6"/>
            </p:cNvCxnSpPr>
            <p:nvPr/>
          </p:nvCxnSpPr>
          <p:spPr>
            <a:xfrm>
              <a:off x="1475592" y="3651838"/>
              <a:ext cx="5976000" cy="32"/>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742439DA-AAFD-4D93-9058-5CA64ADEBD63}"/>
                </a:ext>
              </a:extLst>
            </p:cNvPr>
            <p:cNvSpPr txBox="1"/>
            <p:nvPr/>
          </p:nvSpPr>
          <p:spPr>
            <a:xfrm>
              <a:off x="4320814" y="3394821"/>
              <a:ext cx="3138806" cy="307777"/>
            </a:xfrm>
            <a:prstGeom prst="rect">
              <a:avLst/>
            </a:prstGeom>
            <a:noFill/>
          </p:spPr>
          <p:txBody>
            <a:bodyPr wrap="square" rtlCol="0">
              <a:spAutoFit/>
            </a:bodyPr>
            <a:lstStyle/>
            <a:p>
              <a:pPr algn="r"/>
              <a:r>
                <a:rPr lang="kk-KZ" sz="1400" b="1" dirty="0">
                  <a:latin typeface="Times New Roman" panose="02020603050405020304" pitchFamily="18" charset="0"/>
                  <a:cs typeface="Times New Roman" panose="02020603050405020304" pitchFamily="18" charset="0"/>
                </a:rPr>
                <a:t>12</a:t>
              </a:r>
              <a:r>
                <a:rPr lang="en-US"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маусым</a:t>
              </a:r>
              <a:endParaRPr lang="ko-KR" alt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51" name="Oval 44">
              <a:extLst>
                <a:ext uri="{FF2B5EF4-FFF2-40B4-BE49-F238E27FC236}">
                  <a16:creationId xmlns:a16="http://schemas.microsoft.com/office/drawing/2014/main" id="{94195A6D-E3B2-4E10-BD54-AC5E4FED7A15}"/>
                </a:ext>
              </a:extLst>
            </p:cNvPr>
            <p:cNvSpPr>
              <a:spLocks noChangeAspect="1"/>
            </p:cNvSpPr>
            <p:nvPr/>
          </p:nvSpPr>
          <p:spPr>
            <a:xfrm>
              <a:off x="1089736" y="3507854"/>
              <a:ext cx="241904" cy="288032"/>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latin typeface="Times New Roman" panose="02020603050405020304" pitchFamily="18" charset="0"/>
                <a:cs typeface="Times New Roman" panose="02020603050405020304" pitchFamily="18" charset="0"/>
              </a:endParaRPr>
            </a:p>
          </p:txBody>
        </p:sp>
      </p:grpSp>
      <p:grpSp>
        <p:nvGrpSpPr>
          <p:cNvPr id="67" name="Группа 66"/>
          <p:cNvGrpSpPr/>
          <p:nvPr/>
        </p:nvGrpSpPr>
        <p:grpSpPr>
          <a:xfrm>
            <a:off x="921921" y="2556316"/>
            <a:ext cx="5862643" cy="576000"/>
            <a:chOff x="899592" y="2571750"/>
            <a:chExt cx="5832000" cy="576000"/>
          </a:xfrm>
        </p:grpSpPr>
        <p:sp>
          <p:nvSpPr>
            <p:cNvPr id="23" name="Donut 66">
              <a:extLst>
                <a:ext uri="{FF2B5EF4-FFF2-40B4-BE49-F238E27FC236}">
                  <a16:creationId xmlns:a16="http://schemas.microsoft.com/office/drawing/2014/main" id="{20943181-94F7-43B1-B21A-7D081D1151EE}"/>
                </a:ext>
              </a:extLst>
            </p:cNvPr>
            <p:cNvSpPr/>
            <p:nvPr/>
          </p:nvSpPr>
          <p:spPr>
            <a:xfrm>
              <a:off x="899592" y="2571750"/>
              <a:ext cx="576000"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cxnSp>
          <p:nvCxnSpPr>
            <p:cNvPr id="24" name="Straight Connector 44">
              <a:extLst>
                <a:ext uri="{FF2B5EF4-FFF2-40B4-BE49-F238E27FC236}">
                  <a16:creationId xmlns:a16="http://schemas.microsoft.com/office/drawing/2014/main" id="{5A49E6B3-E9E5-41F7-809C-91E70CD22EEB}"/>
                </a:ext>
              </a:extLst>
            </p:cNvPr>
            <p:cNvCxnSpPr>
              <a:cxnSpLocks/>
              <a:stCxn id="23" idx="6"/>
            </p:cNvCxnSpPr>
            <p:nvPr/>
          </p:nvCxnSpPr>
          <p:spPr>
            <a:xfrm>
              <a:off x="1475592" y="2859750"/>
              <a:ext cx="5256000" cy="32"/>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742439DA-AAFD-4D93-9058-5CA64ADEBD63}"/>
                </a:ext>
              </a:extLst>
            </p:cNvPr>
            <p:cNvSpPr txBox="1"/>
            <p:nvPr/>
          </p:nvSpPr>
          <p:spPr>
            <a:xfrm>
              <a:off x="3520768" y="2593472"/>
              <a:ext cx="3210824" cy="307777"/>
            </a:xfrm>
            <a:prstGeom prst="rect">
              <a:avLst/>
            </a:prstGeom>
            <a:noFill/>
          </p:spPr>
          <p:txBody>
            <a:bodyPr wrap="square" rtlCol="0">
              <a:spAutoFit/>
            </a:bodyPr>
            <a:lstStyle/>
            <a:p>
              <a:pPr algn="r"/>
              <a:r>
                <a:rPr lang="kk-KZ" sz="1400" b="1" dirty="0">
                  <a:latin typeface="Times New Roman" panose="02020603050405020304" pitchFamily="18" charset="0"/>
                  <a:cs typeface="Times New Roman" panose="02020603050405020304" pitchFamily="18" charset="0"/>
                </a:rPr>
                <a:t>9</a:t>
              </a:r>
              <a:r>
                <a:rPr lang="en-US"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маусым</a:t>
              </a:r>
              <a:endParaRPr lang="ko-KR" alt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nvGrpSpPr>
            <p:cNvPr id="59" name="Group 14">
              <a:extLst>
                <a:ext uri="{FF2B5EF4-FFF2-40B4-BE49-F238E27FC236}">
                  <a16:creationId xmlns:a16="http://schemas.microsoft.com/office/drawing/2014/main" id="{20C2B74B-BECB-4535-B502-06DC80D74B06}"/>
                </a:ext>
              </a:extLst>
            </p:cNvPr>
            <p:cNvGrpSpPr/>
            <p:nvPr/>
          </p:nvGrpSpPr>
          <p:grpSpPr>
            <a:xfrm rot="1704632">
              <a:off x="1127001" y="2662088"/>
              <a:ext cx="177140" cy="395388"/>
              <a:chOff x="4058860" y="987781"/>
              <a:chExt cx="1052368" cy="3696329"/>
            </a:xfrm>
            <a:solidFill>
              <a:schemeClr val="tx2"/>
            </a:solidFill>
          </p:grpSpPr>
          <p:sp>
            <p:nvSpPr>
              <p:cNvPr id="60" name="Rectangle 8">
                <a:extLst>
                  <a:ext uri="{FF2B5EF4-FFF2-40B4-BE49-F238E27FC236}">
                    <a16:creationId xmlns:a16="http://schemas.microsoft.com/office/drawing/2014/main" id="{25302530-3AAA-4B18-B144-C49D138138CE}"/>
                  </a:ext>
                </a:extLst>
              </p:cNvPr>
              <p:cNvSpPr/>
              <p:nvPr/>
            </p:nvSpPr>
            <p:spPr>
              <a:xfrm rot="36931">
                <a:off x="4276045" y="3801165"/>
                <a:ext cx="592195" cy="863021"/>
              </a:xfrm>
              <a:custGeom>
                <a:avLst/>
                <a:gdLst/>
                <a:ahLst/>
                <a:cxnLst/>
                <a:rect l="l" t="t" r="r" b="b"/>
                <a:pathLst>
                  <a:path w="1802378" h="1800199">
                    <a:moveTo>
                      <a:pt x="0" y="0"/>
                    </a:moveTo>
                    <a:lnTo>
                      <a:pt x="1802378" y="0"/>
                    </a:lnTo>
                    <a:lnTo>
                      <a:pt x="1802378" y="289727"/>
                    </a:lnTo>
                    <a:lnTo>
                      <a:pt x="1801366" y="289727"/>
                    </a:lnTo>
                    <a:lnTo>
                      <a:pt x="901188" y="1800199"/>
                    </a:lnTo>
                    <a:lnTo>
                      <a:pt x="1012" y="289727"/>
                    </a:lnTo>
                    <a:lnTo>
                      <a:pt x="0" y="289727"/>
                    </a:lnTo>
                    <a:lnTo>
                      <a:pt x="0" y="28803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latin typeface="Times New Roman" panose="02020603050405020304" pitchFamily="18" charset="0"/>
                  <a:cs typeface="Times New Roman" panose="02020603050405020304" pitchFamily="18" charset="0"/>
                </a:endParaRPr>
              </a:p>
            </p:txBody>
          </p:sp>
          <p:sp>
            <p:nvSpPr>
              <p:cNvPr id="61" name="Rectangle 8">
                <a:extLst>
                  <a:ext uri="{FF2B5EF4-FFF2-40B4-BE49-F238E27FC236}">
                    <a16:creationId xmlns:a16="http://schemas.microsoft.com/office/drawing/2014/main" id="{91FA14DC-BAA1-4B27-93F4-512A9C64EF6C}"/>
                  </a:ext>
                </a:extLst>
              </p:cNvPr>
              <p:cNvSpPr/>
              <p:nvPr/>
            </p:nvSpPr>
            <p:spPr>
              <a:xfrm>
                <a:off x="4468857" y="3793500"/>
                <a:ext cx="200342" cy="872829"/>
              </a:xfrm>
              <a:custGeom>
                <a:avLst/>
                <a:gdLst>
                  <a:gd name="connsiteX0" fmla="*/ 0 w 1359043"/>
                  <a:gd name="connsiteY0" fmla="*/ 0 h 1813992"/>
                  <a:gd name="connsiteX1" fmla="*/ 1359043 w 1359043"/>
                  <a:gd name="connsiteY1" fmla="*/ 0 h 1813992"/>
                  <a:gd name="connsiteX2" fmla="*/ 1359043 w 1359043"/>
                  <a:gd name="connsiteY2" fmla="*/ 212596 h 1813992"/>
                  <a:gd name="connsiteX3" fmla="*/ 806822 w 1359043"/>
                  <a:gd name="connsiteY3" fmla="*/ 1813992 h 1813992"/>
                  <a:gd name="connsiteX4" fmla="*/ 1012 w 1359043"/>
                  <a:gd name="connsiteY4" fmla="*/ 289727 h 1813992"/>
                  <a:gd name="connsiteX5" fmla="*/ 0 w 1359043"/>
                  <a:gd name="connsiteY5" fmla="*/ 289727 h 1813992"/>
                  <a:gd name="connsiteX6" fmla="*/ 0 w 1359043"/>
                  <a:gd name="connsiteY6" fmla="*/ 288030 h 1813992"/>
                  <a:gd name="connsiteX7" fmla="*/ 0 w 1359043"/>
                  <a:gd name="connsiteY7" fmla="*/ 0 h 1813992"/>
                  <a:gd name="connsiteX0" fmla="*/ 0 w 1359043"/>
                  <a:gd name="connsiteY0" fmla="*/ 0 h 1820658"/>
                  <a:gd name="connsiteX1" fmla="*/ 1359043 w 1359043"/>
                  <a:gd name="connsiteY1" fmla="*/ 0 h 1820658"/>
                  <a:gd name="connsiteX2" fmla="*/ 1359043 w 1359043"/>
                  <a:gd name="connsiteY2" fmla="*/ 212596 h 1820658"/>
                  <a:gd name="connsiteX3" fmla="*/ 720119 w 1359043"/>
                  <a:gd name="connsiteY3" fmla="*/ 1820658 h 1820658"/>
                  <a:gd name="connsiteX4" fmla="*/ 1012 w 1359043"/>
                  <a:gd name="connsiteY4" fmla="*/ 289727 h 1820658"/>
                  <a:gd name="connsiteX5" fmla="*/ 0 w 1359043"/>
                  <a:gd name="connsiteY5" fmla="*/ 289727 h 1820658"/>
                  <a:gd name="connsiteX6" fmla="*/ 0 w 1359043"/>
                  <a:gd name="connsiteY6" fmla="*/ 288030 h 1820658"/>
                  <a:gd name="connsiteX7" fmla="*/ 0 w 1359043"/>
                  <a:gd name="connsiteY7" fmla="*/ 0 h 1820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9043" h="1820658">
                    <a:moveTo>
                      <a:pt x="0" y="0"/>
                    </a:moveTo>
                    <a:lnTo>
                      <a:pt x="1359043" y="0"/>
                    </a:lnTo>
                    <a:lnTo>
                      <a:pt x="1359043" y="212596"/>
                    </a:lnTo>
                    <a:lnTo>
                      <a:pt x="720119" y="1820658"/>
                    </a:lnTo>
                    <a:lnTo>
                      <a:pt x="1012" y="289727"/>
                    </a:lnTo>
                    <a:lnTo>
                      <a:pt x="0" y="289727"/>
                    </a:lnTo>
                    <a:lnTo>
                      <a:pt x="0" y="28803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Times New Roman" panose="02020603050405020304" pitchFamily="18" charset="0"/>
                  <a:cs typeface="Times New Roman" panose="02020603050405020304" pitchFamily="18" charset="0"/>
                </a:endParaRPr>
              </a:p>
            </p:txBody>
          </p:sp>
          <p:sp>
            <p:nvSpPr>
              <p:cNvPr id="62" name="Rectangle 2">
                <a:extLst>
                  <a:ext uri="{FF2B5EF4-FFF2-40B4-BE49-F238E27FC236}">
                    <a16:creationId xmlns:a16="http://schemas.microsoft.com/office/drawing/2014/main" id="{C6C7785C-8982-46D8-BD2D-F0082959A035}"/>
                  </a:ext>
                </a:extLst>
              </p:cNvPr>
              <p:cNvSpPr/>
              <p:nvPr/>
            </p:nvSpPr>
            <p:spPr>
              <a:xfrm>
                <a:off x="4291066" y="1891296"/>
                <a:ext cx="196906" cy="2011393"/>
              </a:xfrm>
              <a:custGeom>
                <a:avLst/>
                <a:gdLst/>
                <a:ahLst/>
                <a:cxnLst/>
                <a:rect l="l" t="t" r="r" b="b"/>
                <a:pathLst>
                  <a:path w="196906" h="2011393">
                    <a:moveTo>
                      <a:pt x="0" y="0"/>
                    </a:moveTo>
                    <a:lnTo>
                      <a:pt x="99616" y="0"/>
                    </a:lnTo>
                    <a:lnTo>
                      <a:pt x="196906" y="63491"/>
                    </a:lnTo>
                    <a:lnTo>
                      <a:pt x="196906" y="2011393"/>
                    </a:lnTo>
                    <a:lnTo>
                      <a:pt x="193201" y="2011393"/>
                    </a:lnTo>
                    <a:cubicBezTo>
                      <a:pt x="183184" y="1954476"/>
                      <a:pt x="144512" y="1912472"/>
                      <a:pt x="98453" y="1912472"/>
                    </a:cubicBezTo>
                    <a:cubicBezTo>
                      <a:pt x="52394" y="1912472"/>
                      <a:pt x="13723" y="1954476"/>
                      <a:pt x="3706" y="2011393"/>
                    </a:cubicBezTo>
                    <a:lnTo>
                      <a:pt x="0" y="201139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Times New Roman" panose="02020603050405020304" pitchFamily="18" charset="0"/>
                  <a:cs typeface="Times New Roman" panose="02020603050405020304" pitchFamily="18" charset="0"/>
                </a:endParaRPr>
              </a:p>
            </p:txBody>
          </p:sp>
          <p:sp>
            <p:nvSpPr>
              <p:cNvPr id="63" name="Rectangle 2">
                <a:extLst>
                  <a:ext uri="{FF2B5EF4-FFF2-40B4-BE49-F238E27FC236}">
                    <a16:creationId xmlns:a16="http://schemas.microsoft.com/office/drawing/2014/main" id="{0EA746AB-277A-4BA1-9F0A-B7C535C1FB4A}"/>
                  </a:ext>
                </a:extLst>
              </p:cNvPr>
              <p:cNvSpPr/>
              <p:nvPr/>
            </p:nvSpPr>
            <p:spPr>
              <a:xfrm>
                <a:off x="4486591" y="1953886"/>
                <a:ext cx="196906" cy="1950905"/>
              </a:xfrm>
              <a:custGeom>
                <a:avLst/>
                <a:gdLst/>
                <a:ahLst/>
                <a:cxnLst/>
                <a:rect l="l" t="t" r="r" b="b"/>
                <a:pathLst>
                  <a:path w="196906" h="1950905">
                    <a:moveTo>
                      <a:pt x="0" y="0"/>
                    </a:moveTo>
                    <a:lnTo>
                      <a:pt x="101941" y="66527"/>
                    </a:lnTo>
                    <a:lnTo>
                      <a:pt x="196906" y="4552"/>
                    </a:lnTo>
                    <a:lnTo>
                      <a:pt x="196906" y="1950905"/>
                    </a:lnTo>
                    <a:lnTo>
                      <a:pt x="193201" y="1950905"/>
                    </a:lnTo>
                    <a:cubicBezTo>
                      <a:pt x="183184" y="1893988"/>
                      <a:pt x="144512" y="1851984"/>
                      <a:pt x="98453" y="1851984"/>
                    </a:cubicBezTo>
                    <a:cubicBezTo>
                      <a:pt x="52394" y="1851984"/>
                      <a:pt x="13723" y="1893988"/>
                      <a:pt x="3706" y="1950905"/>
                    </a:cubicBezTo>
                    <a:lnTo>
                      <a:pt x="0" y="195090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Times New Roman" panose="02020603050405020304" pitchFamily="18" charset="0"/>
                  <a:cs typeface="Times New Roman" panose="02020603050405020304" pitchFamily="18" charset="0"/>
                </a:endParaRPr>
              </a:p>
            </p:txBody>
          </p:sp>
          <p:sp>
            <p:nvSpPr>
              <p:cNvPr id="64" name="Rectangle 2">
                <a:extLst>
                  <a:ext uri="{FF2B5EF4-FFF2-40B4-BE49-F238E27FC236}">
                    <a16:creationId xmlns:a16="http://schemas.microsoft.com/office/drawing/2014/main" id="{8DD3C104-DCA5-4C07-AA7C-5F42944E40F4}"/>
                  </a:ext>
                </a:extLst>
              </p:cNvPr>
              <p:cNvSpPr/>
              <p:nvPr/>
            </p:nvSpPr>
            <p:spPr>
              <a:xfrm>
                <a:off x="4683483" y="1895514"/>
                <a:ext cx="196906" cy="2011393"/>
              </a:xfrm>
              <a:custGeom>
                <a:avLst/>
                <a:gdLst/>
                <a:ahLst/>
                <a:cxnLst/>
                <a:rect l="l" t="t" r="r" b="b"/>
                <a:pathLst>
                  <a:path w="196906" h="2011393">
                    <a:moveTo>
                      <a:pt x="96435" y="0"/>
                    </a:moveTo>
                    <a:lnTo>
                      <a:pt x="196906" y="0"/>
                    </a:lnTo>
                    <a:lnTo>
                      <a:pt x="196906" y="2011393"/>
                    </a:lnTo>
                    <a:lnTo>
                      <a:pt x="193201" y="2011393"/>
                    </a:lnTo>
                    <a:cubicBezTo>
                      <a:pt x="183184" y="1954476"/>
                      <a:pt x="144512" y="1912472"/>
                      <a:pt x="98453" y="1912472"/>
                    </a:cubicBezTo>
                    <a:cubicBezTo>
                      <a:pt x="52394" y="1912472"/>
                      <a:pt x="13723" y="1954476"/>
                      <a:pt x="3706" y="2011393"/>
                    </a:cubicBezTo>
                    <a:lnTo>
                      <a:pt x="0" y="2011393"/>
                    </a:lnTo>
                    <a:lnTo>
                      <a:pt x="0" y="6293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latin typeface="Times New Roman" panose="02020603050405020304" pitchFamily="18" charset="0"/>
                  <a:cs typeface="Times New Roman" panose="02020603050405020304" pitchFamily="18" charset="0"/>
                </a:endParaRPr>
              </a:p>
            </p:txBody>
          </p:sp>
          <p:sp>
            <p:nvSpPr>
              <p:cNvPr id="65" name="Isosceles Triangle 10">
                <a:extLst>
                  <a:ext uri="{FF2B5EF4-FFF2-40B4-BE49-F238E27FC236}">
                    <a16:creationId xmlns:a16="http://schemas.microsoft.com/office/drawing/2014/main" id="{B6979A23-A285-45E9-95F0-43DC4293EA1E}"/>
                  </a:ext>
                </a:extLst>
              </p:cNvPr>
              <p:cNvSpPr/>
              <p:nvPr/>
            </p:nvSpPr>
            <p:spPr>
              <a:xfrm rot="10800000">
                <a:off x="4468813" y="4423239"/>
                <a:ext cx="196906" cy="26087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latin typeface="Times New Roman" panose="02020603050405020304" pitchFamily="18" charset="0"/>
                  <a:cs typeface="Times New Roman" panose="02020603050405020304" pitchFamily="18" charset="0"/>
                </a:endParaRPr>
              </a:p>
            </p:txBody>
          </p:sp>
          <p:sp>
            <p:nvSpPr>
              <p:cNvPr id="66" name="Parallelogram 15">
                <a:extLst>
                  <a:ext uri="{FF2B5EF4-FFF2-40B4-BE49-F238E27FC236}">
                    <a16:creationId xmlns:a16="http://schemas.microsoft.com/office/drawing/2014/main" id="{00FFC3E9-ACCE-438D-B2B5-5AA4625B76F2}"/>
                  </a:ext>
                </a:extLst>
              </p:cNvPr>
              <p:cNvSpPr/>
              <p:nvPr/>
            </p:nvSpPr>
            <p:spPr>
              <a:xfrm rot="16200000">
                <a:off x="4098945" y="947696"/>
                <a:ext cx="972197" cy="1052368"/>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latin typeface="Times New Roman" panose="02020603050405020304" pitchFamily="18" charset="0"/>
                  <a:cs typeface="Times New Roman" panose="02020603050405020304" pitchFamily="18" charset="0"/>
                </a:endParaRPr>
              </a:p>
            </p:txBody>
          </p:sp>
        </p:grpSp>
      </p:grpSp>
      <p:grpSp>
        <p:nvGrpSpPr>
          <p:cNvPr id="93" name="Группа 92"/>
          <p:cNvGrpSpPr/>
          <p:nvPr/>
        </p:nvGrpSpPr>
        <p:grpSpPr>
          <a:xfrm>
            <a:off x="899592" y="1338175"/>
            <a:ext cx="7272805" cy="608522"/>
            <a:chOff x="899592" y="1275606"/>
            <a:chExt cx="7272805" cy="608522"/>
          </a:xfrm>
        </p:grpSpPr>
        <p:sp>
          <p:nvSpPr>
            <p:cNvPr id="20" name="TextBox 19">
              <a:extLst>
                <a:ext uri="{FF2B5EF4-FFF2-40B4-BE49-F238E27FC236}">
                  <a16:creationId xmlns:a16="http://schemas.microsoft.com/office/drawing/2014/main" id="{06D51668-9F79-420B-8048-B425EDD788E2}"/>
                </a:ext>
              </a:extLst>
            </p:cNvPr>
            <p:cNvSpPr txBox="1"/>
            <p:nvPr/>
          </p:nvSpPr>
          <p:spPr>
            <a:xfrm>
              <a:off x="3390597" y="1275606"/>
              <a:ext cx="4781800" cy="307777"/>
            </a:xfrm>
            <a:prstGeom prst="rect">
              <a:avLst/>
            </a:prstGeom>
            <a:noFill/>
          </p:spPr>
          <p:txBody>
            <a:bodyPr wrap="square" rtlCol="0">
              <a:spAutoFit/>
            </a:bodyPr>
            <a:lstStyle/>
            <a:p>
              <a:pPr algn="r"/>
              <a:r>
                <a:rPr lang="kk-KZ" sz="1400" b="1" dirty="0">
                  <a:latin typeface="Times New Roman" panose="02020603050405020304" pitchFamily="18" charset="0"/>
                  <a:cs typeface="Times New Roman" panose="02020603050405020304" pitchFamily="18" charset="0"/>
                </a:rPr>
                <a:t>30 мамыр</a:t>
              </a:r>
              <a:endParaRPr lang="ko-KR" alt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73" name="Donut 60">
              <a:extLst>
                <a:ext uri="{FF2B5EF4-FFF2-40B4-BE49-F238E27FC236}">
                  <a16:creationId xmlns:a16="http://schemas.microsoft.com/office/drawing/2014/main" id="{5FD7B03D-8D69-4DBD-814E-496006D3A3F9}"/>
                </a:ext>
              </a:extLst>
            </p:cNvPr>
            <p:cNvSpPr/>
            <p:nvPr/>
          </p:nvSpPr>
          <p:spPr>
            <a:xfrm>
              <a:off x="899592" y="1308128"/>
              <a:ext cx="576064" cy="576000"/>
            </a:xfrm>
            <a:prstGeom prst="donut">
              <a:avLst>
                <a:gd name="adj" fmla="val 87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74" name="Rectangle 9">
              <a:extLst>
                <a:ext uri="{FF2B5EF4-FFF2-40B4-BE49-F238E27FC236}">
                  <a16:creationId xmlns:a16="http://schemas.microsoft.com/office/drawing/2014/main" id="{444E6227-4972-4DE6-BEB0-C3FC42991182}"/>
                </a:ext>
              </a:extLst>
            </p:cNvPr>
            <p:cNvSpPr/>
            <p:nvPr/>
          </p:nvSpPr>
          <p:spPr>
            <a:xfrm>
              <a:off x="1043608" y="1476244"/>
              <a:ext cx="288032" cy="216024"/>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cxnSp>
          <p:nvCxnSpPr>
            <p:cNvPr id="92" name="Straight Connector 59">
              <a:extLst>
                <a:ext uri="{FF2B5EF4-FFF2-40B4-BE49-F238E27FC236}">
                  <a16:creationId xmlns:a16="http://schemas.microsoft.com/office/drawing/2014/main" id="{20426694-F6CE-4A81-BC71-1AA689B9786B}"/>
                </a:ext>
              </a:extLst>
            </p:cNvPr>
            <p:cNvCxnSpPr>
              <a:cxnSpLocks/>
            </p:cNvCxnSpPr>
            <p:nvPr/>
          </p:nvCxnSpPr>
          <p:spPr>
            <a:xfrm>
              <a:off x="1475656" y="1563638"/>
              <a:ext cx="6696000" cy="32"/>
            </a:xfrm>
            <a:prstGeom prst="line">
              <a:avLst/>
            </a:prstGeom>
            <a:ln w="12700">
              <a:solidFill>
                <a:schemeClr val="tx2"/>
              </a:solidFill>
              <a:tailEnd type="oval"/>
            </a:ln>
          </p:spPr>
          <p:style>
            <a:lnRef idx="1">
              <a:schemeClr val="accent1"/>
            </a:lnRef>
            <a:fillRef idx="0">
              <a:schemeClr val="accent1"/>
            </a:fillRef>
            <a:effectRef idx="0">
              <a:schemeClr val="accent1"/>
            </a:effectRef>
            <a:fontRef idx="minor">
              <a:schemeClr val="tx1"/>
            </a:fontRef>
          </p:style>
        </p:cxnSp>
      </p:grpSp>
      <p:sp>
        <p:nvSpPr>
          <p:cNvPr id="2" name="Прямоугольник 1"/>
          <p:cNvSpPr/>
          <p:nvPr/>
        </p:nvSpPr>
        <p:spPr>
          <a:xfrm>
            <a:off x="1961772" y="2216166"/>
            <a:ext cx="6045189" cy="249877"/>
          </a:xfrm>
          <a:prstGeom prst="rect">
            <a:avLst/>
          </a:prstGeom>
        </p:spPr>
        <p:txBody>
          <a:bodyPr wrap="square">
            <a:spAutoFit/>
          </a:bodyPr>
          <a:lstStyle/>
          <a:p>
            <a:pPr algn="r">
              <a:lnSpc>
                <a:spcPts val="1200"/>
              </a:lnSpc>
            </a:pPr>
            <a:r>
              <a:rPr lang="ru-RU" sz="1400" dirty="0">
                <a:latin typeface="Times New Roman" panose="02020603050405020304" pitchFamily="18" charset="0"/>
                <a:cs typeface="Times New Roman" panose="02020603050405020304" pitchFamily="18" charset="0"/>
              </a:rPr>
              <a:t>алгебра </a:t>
            </a:r>
            <a:r>
              <a:rPr lang="ru-RU" sz="1400" dirty="0" err="1">
                <a:latin typeface="Times New Roman" panose="02020603050405020304" pitchFamily="18" charset="0"/>
                <a:cs typeface="Times New Roman" panose="02020603050405020304" pitchFamily="18" charset="0"/>
              </a:rPr>
              <a:t>және</a:t>
            </a:r>
            <a:r>
              <a:rPr lang="ru-RU" sz="1400" dirty="0">
                <a:latin typeface="Times New Roman" panose="02020603050405020304" pitchFamily="18" charset="0"/>
                <a:cs typeface="Times New Roman" panose="02020603050405020304" pitchFamily="18" charset="0"/>
              </a:rPr>
              <a:t> анализ </a:t>
            </a:r>
            <a:r>
              <a:rPr lang="ru-RU" sz="1400" dirty="0" err="1">
                <a:latin typeface="Times New Roman" panose="02020603050405020304" pitchFamily="18" charset="0"/>
                <a:cs typeface="Times New Roman" panose="02020603050405020304" pitchFamily="18" charset="0"/>
              </a:rPr>
              <a:t>бастамалары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бойынша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жазбаша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емтихан</a:t>
            </a:r>
            <a:r>
              <a:rPr lang="kk-KZ" sz="1400"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339802" y="1617686"/>
            <a:ext cx="5907636" cy="307777"/>
          </a:xfrm>
          <a:prstGeom prst="rect">
            <a:avLst/>
          </a:prstGeom>
        </p:spPr>
        <p:txBody>
          <a:bodyPr wrap="square">
            <a:spAutoFit/>
          </a:bodyPr>
          <a:lstStyle/>
          <a:p>
            <a:pPr algn="r"/>
            <a:r>
              <a:rPr lang="kk-KZ" sz="1400" dirty="0">
                <a:latin typeface="Times New Roman" panose="02020603050405020304" pitchFamily="18" charset="0"/>
                <a:cs typeface="Times New Roman" panose="02020603050405020304" pitchFamily="18" charset="0"/>
              </a:rPr>
              <a:t>Қазақстан тарихы бойынша ауызша емтихан</a:t>
            </a:r>
          </a:p>
        </p:txBody>
      </p:sp>
      <p:sp>
        <p:nvSpPr>
          <p:cNvPr id="6" name="Прямоугольник 5"/>
          <p:cNvSpPr/>
          <p:nvPr/>
        </p:nvSpPr>
        <p:spPr>
          <a:xfrm>
            <a:off x="1578297" y="2761364"/>
            <a:ext cx="5206268" cy="954107"/>
          </a:xfrm>
          <a:prstGeom prst="rect">
            <a:avLst/>
          </a:prstGeom>
        </p:spPr>
        <p:txBody>
          <a:bodyPr wrap="square">
            <a:spAutoFit/>
          </a:bodyPr>
          <a:lstStyle/>
          <a:p>
            <a:pPr algn="r"/>
            <a:r>
              <a:rPr lang="kk-KZ" sz="1400" dirty="0">
                <a:latin typeface="Times New Roman" panose="02020603050405020304" pitchFamily="18" charset="0"/>
                <a:cs typeface="Times New Roman" panose="02020603050405020304" pitchFamily="18" charset="0"/>
              </a:rPr>
              <a:t>қазақ тілі/орыс тілі бойынша және ұйғыр/тәжік/өзбек тілінде білім беретін мектептер/сыныптар үшін ана тілі (оқыту тілі) бойынша жазбаша емтихан</a:t>
            </a:r>
            <a:endParaRPr lang="ru-RU" sz="1400" dirty="0">
              <a:latin typeface="Times New Roman" panose="02020603050405020304" pitchFamily="18" charset="0"/>
              <a:cs typeface="Times New Roman" panose="02020603050405020304" pitchFamily="18" charset="0"/>
            </a:endParaRPr>
          </a:p>
          <a:p>
            <a:pPr algn="r"/>
            <a:r>
              <a:rPr lang="kk-KZ" sz="1400"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534716" y="3646450"/>
            <a:ext cx="5976664" cy="561757"/>
          </a:xfrm>
          <a:prstGeom prst="rect">
            <a:avLst/>
          </a:prstGeom>
        </p:spPr>
        <p:txBody>
          <a:bodyPr wrap="square">
            <a:spAutoFit/>
          </a:bodyPr>
          <a:lstStyle/>
          <a:p>
            <a:pPr algn="r">
              <a:lnSpc>
                <a:spcPts val="1200"/>
              </a:lnSpc>
            </a:pPr>
            <a:r>
              <a:rPr lang="kk-KZ" sz="1400" dirty="0">
                <a:latin typeface="Times New Roman" panose="02020603050405020304" pitchFamily="18" charset="0"/>
                <a:cs typeface="Times New Roman" panose="02020603050405020304" pitchFamily="18" charset="0"/>
              </a:rPr>
              <a:t>таңдау пәні бойынша жазбаша емтихан (физика, химия, биология, география, геометрия, дүниежүзілік тарих, құқық негіздері, әдебиет (оқыту тілі бойынша), шет тілі (ағылшын/француз/неміс), информатика)</a:t>
            </a:r>
            <a:endParaRPr lang="ru-RU" sz="1400"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1515102" y="4370062"/>
            <a:ext cx="6693261" cy="711541"/>
          </a:xfrm>
          <a:prstGeom prst="rect">
            <a:avLst/>
          </a:prstGeom>
        </p:spPr>
        <p:txBody>
          <a:bodyPr wrap="square">
            <a:spAutoFit/>
          </a:bodyPr>
          <a:lstStyle/>
          <a:p>
            <a:pPr algn="r">
              <a:lnSpc>
                <a:spcPts val="1200"/>
              </a:lnSpc>
            </a:pPr>
            <a:r>
              <a:rPr lang="kk-KZ" sz="1400" dirty="0">
                <a:latin typeface="Times New Roman" panose="02020603050405020304" pitchFamily="18" charset="0"/>
                <a:cs typeface="Times New Roman" panose="02020603050405020304" pitchFamily="18" charset="0"/>
              </a:rPr>
              <a:t>орыс/өзбек/ұйғыр/тәжік тілдерінде оқытатын мектептерде/сыныптарда қазақ тілі мен әдебиетінен және қазақ тілінде оқытатын мектептерде/сыныптарда орыс тілі мен әдебиетінен жазбаша емтихан</a:t>
            </a:r>
            <a:endParaRPr lang="ru-RU" sz="1400" dirty="0">
              <a:latin typeface="Times New Roman" panose="02020603050405020304" pitchFamily="18" charset="0"/>
              <a:cs typeface="Times New Roman" panose="02020603050405020304" pitchFamily="18" charset="0"/>
            </a:endParaRPr>
          </a:p>
          <a:p>
            <a:pPr algn="r">
              <a:lnSpc>
                <a:spcPts val="1200"/>
              </a:lnSpc>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19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9E78DF43-B87E-4E4B-89E7-9FE6ECF85DDF}"/>
              </a:ext>
            </a:extLst>
          </p:cNvPr>
          <p:cNvSpPr txBox="1"/>
          <p:nvPr/>
        </p:nvSpPr>
        <p:spPr>
          <a:xfrm>
            <a:off x="1403647" y="1019166"/>
            <a:ext cx="6336704" cy="61555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r>
              <a:rPr lang="kk-KZ" sz="1800" b="1" dirty="0">
                <a:solidFill>
                  <a:srgbClr val="FF0000"/>
                </a:solidFill>
                <a:latin typeface="Times New Roman" panose="02020603050405020304" pitchFamily="18" charset="0"/>
                <a:cs typeface="Times New Roman" panose="02020603050405020304" pitchFamily="18" charset="0"/>
              </a:rPr>
              <a:t>30 мамыр</a:t>
            </a:r>
            <a:endParaRPr lang="ko-KR" altLang="en-US" sz="1800" dirty="0">
              <a:solidFill>
                <a:srgbClr val="FF0000"/>
              </a:solidFill>
              <a:latin typeface="Times New Roman" panose="02020603050405020304" pitchFamily="18" charset="0"/>
              <a:cs typeface="Times New Roman" panose="02020603050405020304" pitchFamily="18" charset="0"/>
            </a:endParaRPr>
          </a:p>
          <a:p>
            <a:pPr algn="ctr"/>
            <a:r>
              <a:rPr lang="kk-K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Қазақстан тарихынан ауызша емтихан </a:t>
            </a:r>
            <a:endParaRPr lang="x-none"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9" name="TextBox 38">
            <a:extLst>
              <a:ext uri="{FF2B5EF4-FFF2-40B4-BE49-F238E27FC236}">
                <a16:creationId xmlns:a16="http://schemas.microsoft.com/office/drawing/2014/main" id="{DD46ADA2-4524-4868-9D4C-9C98CBF8B841}"/>
              </a:ext>
            </a:extLst>
          </p:cNvPr>
          <p:cNvSpPr txBox="1"/>
          <p:nvPr/>
        </p:nvSpPr>
        <p:spPr>
          <a:xfrm>
            <a:off x="2283482" y="2667094"/>
            <a:ext cx="4577034" cy="136652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алушылар</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ұсынылған</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отыз</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билеттің</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бірін</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таңдайды</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Әр</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билетте</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үш</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тақырып</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берілген</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тақырып</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бойынша</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оқушы</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ауызша</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жауап</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effectLst/>
                <a:latin typeface="Times New Roman" panose="02020603050405020304" pitchFamily="18" charset="0"/>
                <a:ea typeface="Calibri" panose="020F0502020204030204" pitchFamily="34" charset="0"/>
                <a:cs typeface="Times New Roman" panose="02020603050405020304" pitchFamily="18" charset="0"/>
              </a:rPr>
              <a:t>беруі</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керек</a:t>
            </a: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0" name="TextBox 39">
            <a:extLst>
              <a:ext uri="{FF2B5EF4-FFF2-40B4-BE49-F238E27FC236}">
                <a16:creationId xmlns:a16="http://schemas.microsoft.com/office/drawing/2014/main" id="{2CA389F4-B867-476C-9216-2E93CCEBE320}"/>
              </a:ext>
            </a:extLst>
          </p:cNvPr>
          <p:cNvSpPr txBox="1"/>
          <p:nvPr/>
        </p:nvSpPr>
        <p:spPr>
          <a:xfrm>
            <a:off x="3032350" y="4299942"/>
            <a:ext cx="3079299"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Максималды балл – 30</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41" name="Прямая со стрелкой 40">
            <a:extLst>
              <a:ext uri="{FF2B5EF4-FFF2-40B4-BE49-F238E27FC236}">
                <a16:creationId xmlns:a16="http://schemas.microsoft.com/office/drawing/2014/main" id="{61F89CDD-CC76-4CE1-BC77-34EA5071DC35}"/>
              </a:ext>
            </a:extLst>
          </p:cNvPr>
          <p:cNvCxnSpPr>
            <a:cxnSpLocks/>
            <a:stCxn id="38" idx="2"/>
            <a:endCxn id="39" idx="0"/>
          </p:cNvCxnSpPr>
          <p:nvPr/>
        </p:nvCxnSpPr>
        <p:spPr>
          <a:xfrm>
            <a:off x="4571999" y="1634719"/>
            <a:ext cx="0" cy="103237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2" name="Прямая со стрелкой 41">
            <a:extLst>
              <a:ext uri="{FF2B5EF4-FFF2-40B4-BE49-F238E27FC236}">
                <a16:creationId xmlns:a16="http://schemas.microsoft.com/office/drawing/2014/main" id="{2DC739B3-CE60-4DB0-9653-4D0AB4FB45B6}"/>
              </a:ext>
            </a:extLst>
          </p:cNvPr>
          <p:cNvCxnSpPr>
            <a:cxnSpLocks/>
            <a:stCxn id="39" idx="2"/>
            <a:endCxn id="40" idx="0"/>
          </p:cNvCxnSpPr>
          <p:nvPr/>
        </p:nvCxnSpPr>
        <p:spPr>
          <a:xfrm>
            <a:off x="4571999" y="4033622"/>
            <a:ext cx="1" cy="26632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43" name="Группа 42">
            <a:extLst>
              <a:ext uri="{FF2B5EF4-FFF2-40B4-BE49-F238E27FC236}">
                <a16:creationId xmlns:a16="http://schemas.microsoft.com/office/drawing/2014/main" id="{A3017FA2-4CBB-4BDA-A29C-4888EA75E741}"/>
              </a:ext>
            </a:extLst>
          </p:cNvPr>
          <p:cNvGrpSpPr/>
          <p:nvPr/>
        </p:nvGrpSpPr>
        <p:grpSpPr>
          <a:xfrm>
            <a:off x="3707904" y="1670220"/>
            <a:ext cx="1778495" cy="914400"/>
            <a:chOff x="3713782" y="1599929"/>
            <a:chExt cx="1778495" cy="914400"/>
          </a:xfrm>
        </p:grpSpPr>
        <p:sp>
          <p:nvSpPr>
            <p:cNvPr id="44" name="TextBox 43">
              <a:extLst>
                <a:ext uri="{FF2B5EF4-FFF2-40B4-BE49-F238E27FC236}">
                  <a16:creationId xmlns:a16="http://schemas.microsoft.com/office/drawing/2014/main" id="{F1025C7D-05D1-4E4C-B5CD-D7662861A69C}"/>
                </a:ext>
              </a:extLst>
            </p:cNvPr>
            <p:cNvSpPr txBox="1"/>
            <p:nvPr/>
          </p:nvSpPr>
          <p:spPr>
            <a:xfrm>
              <a:off x="4577876" y="1872463"/>
              <a:ext cx="914401" cy="369332"/>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сағат</a:t>
              </a:r>
              <a:endParaRPr lang="x-none" dirty="0">
                <a:latin typeface="Times New Roman" panose="02020603050405020304" pitchFamily="18" charset="0"/>
                <a:cs typeface="Times New Roman" panose="02020603050405020304" pitchFamily="18" charset="0"/>
              </a:endParaRPr>
            </a:p>
          </p:txBody>
        </p:sp>
        <p:pic>
          <p:nvPicPr>
            <p:cNvPr id="45" name="Рисунок 44" descr="Секундомер со сплошной заливкой">
              <a:extLst>
                <a:ext uri="{FF2B5EF4-FFF2-40B4-BE49-F238E27FC236}">
                  <a16:creationId xmlns:a16="http://schemas.microsoft.com/office/drawing/2014/main" id="{59236C50-116F-4C78-92E4-2508A0C59D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13782" y="1599929"/>
              <a:ext cx="914400" cy="914400"/>
            </a:xfrm>
            <a:prstGeom prst="rect">
              <a:avLst/>
            </a:prstGeom>
          </p:spPr>
        </p:pic>
      </p:grpSp>
      <p:sp>
        <p:nvSpPr>
          <p:cNvPr id="46" name="Прямоугольник 45">
            <a:extLst>
              <a:ext uri="{FF2B5EF4-FFF2-40B4-BE49-F238E27FC236}">
                <a16:creationId xmlns:a16="http://schemas.microsoft.com/office/drawing/2014/main" id="{B9E61A8B-8F70-40CC-B93C-C766DE08BB98}"/>
              </a:ext>
            </a:extLst>
          </p:cNvPr>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ru-RU" b="1" dirty="0">
                <a:solidFill>
                  <a:prstClr val="white"/>
                </a:solidFill>
                <a:latin typeface="Times New Roman" panose="02020603050405020304" pitchFamily="18" charset="0"/>
                <a:cs typeface="Times New Roman" panose="02020603050405020304" pitchFamily="18" charset="0"/>
              </a:rPr>
              <a:t>11(12) СЫНЫП БІЛІМ АЛУШЫЛАРЫН ҚОРЫТЫНДЫ АТТЕСТАТТАУ</a:t>
            </a:r>
          </a:p>
        </p:txBody>
      </p:sp>
    </p:spTree>
    <p:extLst>
      <p:ext uri="{BB962C8B-B14F-4D97-AF65-F5344CB8AC3E}">
        <p14:creationId xmlns:p14="http://schemas.microsoft.com/office/powerpoint/2010/main" val="3718406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9E78DF43-B87E-4E4B-89E7-9FE6ECF85DDF}"/>
              </a:ext>
            </a:extLst>
          </p:cNvPr>
          <p:cNvSpPr txBox="1"/>
          <p:nvPr/>
        </p:nvSpPr>
        <p:spPr>
          <a:xfrm>
            <a:off x="683568" y="794724"/>
            <a:ext cx="7704856" cy="79989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r>
              <a:rPr lang="kk-KZ" altLang="ko-KR" sz="2000" b="1" dirty="0">
                <a:solidFill>
                  <a:srgbClr val="FF0000"/>
                </a:solidFill>
                <a:latin typeface="Times New Roman" panose="02020603050405020304" pitchFamily="18" charset="0"/>
                <a:cs typeface="Times New Roman" panose="02020603050405020304" pitchFamily="18" charset="0"/>
              </a:rPr>
              <a:t>4 маусым</a:t>
            </a:r>
            <a:endParaRPr lang="ko-KR" altLang="en-US" sz="2000" b="1" dirty="0">
              <a:solidFill>
                <a:srgbClr val="FF0000"/>
              </a:solidFill>
              <a:latin typeface="Times New Roman" panose="02020603050405020304" pitchFamily="18" charset="0"/>
              <a:cs typeface="Times New Roman" panose="02020603050405020304" pitchFamily="18" charset="0"/>
            </a:endParaRPr>
          </a:p>
          <a:p>
            <a:pPr algn="ct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«Алгебра </a:t>
            </a:r>
            <a:r>
              <a:rPr lang="ru-RU"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анализ </a:t>
            </a:r>
            <a:r>
              <a:rPr lang="ru-RU"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бастамалары</a:t>
            </a: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пәні</a:t>
            </a: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бойынша</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F78E8A64-F4FA-47AF-BD20-D05F884E729C}"/>
              </a:ext>
            </a:extLst>
          </p:cNvPr>
          <p:cNvSpPr txBox="1"/>
          <p:nvPr/>
        </p:nvSpPr>
        <p:spPr>
          <a:xfrm>
            <a:off x="6073650" y="2288185"/>
            <a:ext cx="1296144"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В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бөлімі</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21" name="Прямая со стрелкой 20">
            <a:extLst>
              <a:ext uri="{FF2B5EF4-FFF2-40B4-BE49-F238E27FC236}">
                <a16:creationId xmlns:a16="http://schemas.microsoft.com/office/drawing/2014/main" id="{F8E220E0-5DAA-4801-9C7D-1408257299B0}"/>
              </a:ext>
            </a:extLst>
          </p:cNvPr>
          <p:cNvCxnSpPr>
            <a:cxnSpLocks/>
            <a:stCxn id="19" idx="2"/>
            <a:endCxn id="20" idx="0"/>
          </p:cNvCxnSpPr>
          <p:nvPr/>
        </p:nvCxnSpPr>
        <p:spPr>
          <a:xfrm>
            <a:off x="4535996" y="1594623"/>
            <a:ext cx="2185726" cy="69356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2" name="TextBox 21">
            <a:extLst>
              <a:ext uri="{FF2B5EF4-FFF2-40B4-BE49-F238E27FC236}">
                <a16:creationId xmlns:a16="http://schemas.microsoft.com/office/drawing/2014/main" id="{DD46ADA2-4524-4868-9D4C-9C98CBF8B841}"/>
              </a:ext>
            </a:extLst>
          </p:cNvPr>
          <p:cNvSpPr txBox="1"/>
          <p:nvPr/>
        </p:nvSpPr>
        <p:spPr>
          <a:xfrm>
            <a:off x="683567" y="3003798"/>
            <a:ext cx="3405412" cy="147732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Ұсынылған</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5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жауаптан</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бір</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дұрыс</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жауапты</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таңдайтын</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15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тапсырма</a:t>
            </a:r>
            <a:r>
              <a:rPr lang="ru-RU" dirty="0" err="1">
                <a:solidFill>
                  <a:srgbClr val="151515"/>
                </a:solidFill>
                <a:latin typeface="Times New Roman" panose="02020603050405020304" pitchFamily="18" charset="0"/>
                <a:ea typeface="Calibri" panose="020F0502020204030204" pitchFamily="34" charset="0"/>
                <a:cs typeface="Times New Roman" panose="02020603050405020304" pitchFamily="18" charset="0"/>
              </a:rPr>
              <a:t>дан</a:t>
            </a:r>
            <a:r>
              <a:rPr lang="ru-RU" dirty="0">
                <a:solidFill>
                  <a:srgbClr val="151515"/>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rgbClr val="151515"/>
                </a:solidFill>
                <a:latin typeface="Times New Roman" panose="02020603050405020304" pitchFamily="18" charset="0"/>
                <a:ea typeface="Calibri" panose="020F0502020204030204" pitchFamily="34" charset="0"/>
                <a:cs typeface="Times New Roman" panose="02020603050405020304" pitchFamily="18" charset="0"/>
              </a:rPr>
              <a:t>тұрады</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Тапсырмалар</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балмен</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бағаланады</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x-none"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3" name="TextBox 22">
            <a:extLst>
              <a:ext uri="{FF2B5EF4-FFF2-40B4-BE49-F238E27FC236}">
                <a16:creationId xmlns:a16="http://schemas.microsoft.com/office/drawing/2014/main" id="{4F946A32-1B43-4510-94F5-116FA53CB62E}"/>
              </a:ext>
            </a:extLst>
          </p:cNvPr>
          <p:cNvSpPr txBox="1"/>
          <p:nvPr/>
        </p:nvSpPr>
        <p:spPr>
          <a:xfrm>
            <a:off x="5055020" y="3003798"/>
            <a:ext cx="3333404" cy="147732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just"/>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Қысқа</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жан-жақты</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толық</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жауаптарды</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қажет</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ететін</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10-12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тапсырма</a:t>
            </a:r>
            <a:r>
              <a:rPr lang="ru-RU" dirty="0" err="1">
                <a:solidFill>
                  <a:srgbClr val="151515"/>
                </a:solidFill>
                <a:latin typeface="Times New Roman" panose="02020603050405020304" pitchFamily="18" charset="0"/>
                <a:ea typeface="Calibri" panose="020F0502020204030204" pitchFamily="34" charset="0"/>
                <a:cs typeface="Times New Roman" panose="02020603050405020304" pitchFamily="18" charset="0"/>
              </a:rPr>
              <a:t>дан</a:t>
            </a:r>
            <a:r>
              <a:rPr lang="ru-RU" dirty="0">
                <a:solidFill>
                  <a:srgbClr val="151515"/>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rgbClr val="151515"/>
                </a:solidFill>
                <a:latin typeface="Times New Roman" panose="02020603050405020304" pitchFamily="18" charset="0"/>
                <a:ea typeface="Calibri" panose="020F0502020204030204" pitchFamily="34" charset="0"/>
                <a:cs typeface="Times New Roman" panose="02020603050405020304" pitchFamily="18" charset="0"/>
              </a:rPr>
              <a:t>тұрады</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Тапсырмалар</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2-8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баллмен</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бағаланады</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x-none"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cxnSp>
        <p:nvCxnSpPr>
          <p:cNvPr id="24" name="Прямая со стрелкой 23">
            <a:extLst>
              <a:ext uri="{FF2B5EF4-FFF2-40B4-BE49-F238E27FC236}">
                <a16:creationId xmlns:a16="http://schemas.microsoft.com/office/drawing/2014/main" id="{44E8EA3C-88C4-4C59-BCAC-11226D2346FD}"/>
              </a:ext>
            </a:extLst>
          </p:cNvPr>
          <p:cNvCxnSpPr>
            <a:cxnSpLocks/>
            <a:stCxn id="26" idx="2"/>
            <a:endCxn id="22" idx="0"/>
          </p:cNvCxnSpPr>
          <p:nvPr/>
        </p:nvCxnSpPr>
        <p:spPr>
          <a:xfrm>
            <a:off x="2386273" y="2670522"/>
            <a:ext cx="0" cy="33327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5" name="Прямая со стрелкой 24">
            <a:extLst>
              <a:ext uri="{FF2B5EF4-FFF2-40B4-BE49-F238E27FC236}">
                <a16:creationId xmlns:a16="http://schemas.microsoft.com/office/drawing/2014/main" id="{FF5F256A-5371-4F03-A87A-6DD17DDD8CBC}"/>
              </a:ext>
            </a:extLst>
          </p:cNvPr>
          <p:cNvCxnSpPr>
            <a:cxnSpLocks/>
            <a:stCxn id="20" idx="2"/>
            <a:endCxn id="23" idx="0"/>
          </p:cNvCxnSpPr>
          <p:nvPr/>
        </p:nvCxnSpPr>
        <p:spPr>
          <a:xfrm>
            <a:off x="6721722" y="2699067"/>
            <a:ext cx="0" cy="30473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6" name="TextBox 25">
            <a:extLst>
              <a:ext uri="{FF2B5EF4-FFF2-40B4-BE49-F238E27FC236}">
                <a16:creationId xmlns:a16="http://schemas.microsoft.com/office/drawing/2014/main" id="{2DEEC259-FB9D-4BF4-A5DF-4A06A81BB0D4}"/>
              </a:ext>
            </a:extLst>
          </p:cNvPr>
          <p:cNvSpPr txBox="1"/>
          <p:nvPr/>
        </p:nvSpPr>
        <p:spPr>
          <a:xfrm>
            <a:off x="1592938" y="2259640"/>
            <a:ext cx="1586669"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А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бөлімі</a:t>
            </a: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7" name="TextBox 26">
            <a:extLst>
              <a:ext uri="{FF2B5EF4-FFF2-40B4-BE49-F238E27FC236}">
                <a16:creationId xmlns:a16="http://schemas.microsoft.com/office/drawing/2014/main" id="{2CA389F4-B867-476C-9216-2E93CCEBE320}"/>
              </a:ext>
            </a:extLst>
          </p:cNvPr>
          <p:cNvSpPr txBox="1"/>
          <p:nvPr/>
        </p:nvSpPr>
        <p:spPr>
          <a:xfrm>
            <a:off x="3023827" y="4515966"/>
            <a:ext cx="3079299"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Максималды балл – 60</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28" name="Прямая со стрелкой 27">
            <a:extLst>
              <a:ext uri="{FF2B5EF4-FFF2-40B4-BE49-F238E27FC236}">
                <a16:creationId xmlns:a16="http://schemas.microsoft.com/office/drawing/2014/main" id="{61F89CDD-CC76-4CE1-BC77-34EA5071DC35}"/>
              </a:ext>
            </a:extLst>
          </p:cNvPr>
          <p:cNvCxnSpPr>
            <a:cxnSpLocks/>
            <a:stCxn id="19" idx="2"/>
            <a:endCxn id="26" idx="0"/>
          </p:cNvCxnSpPr>
          <p:nvPr/>
        </p:nvCxnSpPr>
        <p:spPr>
          <a:xfrm flipH="1">
            <a:off x="2386273" y="1594623"/>
            <a:ext cx="2149723" cy="66501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9" name="Прямая со стрелкой 28">
            <a:extLst>
              <a:ext uri="{FF2B5EF4-FFF2-40B4-BE49-F238E27FC236}">
                <a16:creationId xmlns:a16="http://schemas.microsoft.com/office/drawing/2014/main" id="{308A8334-B2D4-44A7-9CBB-539733030926}"/>
              </a:ext>
            </a:extLst>
          </p:cNvPr>
          <p:cNvCxnSpPr>
            <a:cxnSpLocks/>
            <a:stCxn id="23" idx="2"/>
            <a:endCxn id="27" idx="0"/>
          </p:cNvCxnSpPr>
          <p:nvPr/>
        </p:nvCxnSpPr>
        <p:spPr>
          <a:xfrm flipH="1">
            <a:off x="4563477" y="4481126"/>
            <a:ext cx="2158245" cy="348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0" name="Прямая со стрелкой 29">
            <a:extLst>
              <a:ext uri="{FF2B5EF4-FFF2-40B4-BE49-F238E27FC236}">
                <a16:creationId xmlns:a16="http://schemas.microsoft.com/office/drawing/2014/main" id="{2DC739B3-CE60-4DB0-9653-4D0AB4FB45B6}"/>
              </a:ext>
            </a:extLst>
          </p:cNvPr>
          <p:cNvCxnSpPr>
            <a:cxnSpLocks/>
            <a:stCxn id="22" idx="2"/>
            <a:endCxn id="27" idx="0"/>
          </p:cNvCxnSpPr>
          <p:nvPr/>
        </p:nvCxnSpPr>
        <p:spPr>
          <a:xfrm>
            <a:off x="2386273" y="4481126"/>
            <a:ext cx="2177204" cy="348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1" name="TextBox 30">
            <a:extLst>
              <a:ext uri="{FF2B5EF4-FFF2-40B4-BE49-F238E27FC236}">
                <a16:creationId xmlns:a16="http://schemas.microsoft.com/office/drawing/2014/main" id="{7F3A56C8-E1C1-4CF8-B0A6-69C69C263A48}"/>
              </a:ext>
            </a:extLst>
          </p:cNvPr>
          <p:cNvSpPr txBox="1"/>
          <p:nvPr/>
        </p:nvSpPr>
        <p:spPr>
          <a:xfrm>
            <a:off x="6372200" y="4500576"/>
            <a:ext cx="2465235" cy="461665"/>
          </a:xfrm>
          <a:prstGeom prst="rect">
            <a:avLst/>
          </a:prstGeom>
          <a:solidFill>
            <a:srgbClr val="FF0000"/>
          </a:solidFill>
          <a:effectLst>
            <a:glow rad="101600">
              <a:schemeClr val="accent4">
                <a:satMod val="175000"/>
                <a:alpha val="40000"/>
              </a:schemeClr>
            </a:glow>
          </a:effectLst>
        </p:spPr>
        <p:txBody>
          <a:bodyPr wrap="square">
            <a:spAutoFit/>
          </a:bodyPr>
          <a:lstStyle/>
          <a:p>
            <a:pPr algn="ctr"/>
            <a:r>
              <a:rPr lang="ru-RU" sz="12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Калькуляторды</a:t>
            </a:r>
            <a:r>
              <a:rPr lang="ru-RU" sz="12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пайдалануға</a:t>
            </a:r>
            <a:r>
              <a:rPr lang="ru-RU" sz="12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рұқсат</a:t>
            </a:r>
            <a:r>
              <a:rPr lang="ru-RU" sz="12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етілмейді</a:t>
            </a:r>
            <a:endParaRPr lang="x-none" sz="7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2" name="Символ &quot;Запрещено&quot; 15">
            <a:extLst>
              <a:ext uri="{FF2B5EF4-FFF2-40B4-BE49-F238E27FC236}">
                <a16:creationId xmlns:a16="http://schemas.microsoft.com/office/drawing/2014/main" id="{18526ADD-1F1A-4C2B-9FCA-8BAE2D1CCE70}"/>
              </a:ext>
            </a:extLst>
          </p:cNvPr>
          <p:cNvSpPr/>
          <p:nvPr/>
        </p:nvSpPr>
        <p:spPr>
          <a:xfrm>
            <a:off x="6372200" y="4579380"/>
            <a:ext cx="274596" cy="304058"/>
          </a:xfrm>
          <a:prstGeom prst="noSmoking">
            <a:avLst/>
          </a:prstGeom>
          <a:solidFill>
            <a:srgbClr val="FF0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solidFill>
                <a:schemeClr val="tx1"/>
              </a:solidFill>
              <a:latin typeface="Times New Roman" panose="02020603050405020304" pitchFamily="18" charset="0"/>
              <a:cs typeface="Times New Roman" panose="02020603050405020304" pitchFamily="18" charset="0"/>
            </a:endParaRPr>
          </a:p>
        </p:txBody>
      </p:sp>
      <p:pic>
        <p:nvPicPr>
          <p:cNvPr id="33" name="Рисунок 32" descr="Секундомер со сплошной заливкой">
            <a:extLst>
              <a:ext uri="{FF2B5EF4-FFF2-40B4-BE49-F238E27FC236}">
                <a16:creationId xmlns:a16="http://schemas.microsoft.com/office/drawing/2014/main" id="{BA95B39B-786F-40DB-951B-DAA2DA755A4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81142" y="1848004"/>
            <a:ext cx="914400" cy="914400"/>
          </a:xfrm>
          <a:prstGeom prst="rect">
            <a:avLst/>
          </a:prstGeom>
        </p:spPr>
      </p:pic>
      <p:grpSp>
        <p:nvGrpSpPr>
          <p:cNvPr id="34" name="Группа 33">
            <a:extLst>
              <a:ext uri="{FF2B5EF4-FFF2-40B4-BE49-F238E27FC236}">
                <a16:creationId xmlns:a16="http://schemas.microsoft.com/office/drawing/2014/main" id="{5EEF3E85-9B54-4F77-BB50-99578935010D}"/>
              </a:ext>
            </a:extLst>
          </p:cNvPr>
          <p:cNvGrpSpPr/>
          <p:nvPr/>
        </p:nvGrpSpPr>
        <p:grpSpPr>
          <a:xfrm>
            <a:off x="4080858" y="1852338"/>
            <a:ext cx="1670663" cy="914400"/>
            <a:chOff x="4080858" y="1852338"/>
            <a:chExt cx="1670663" cy="914400"/>
          </a:xfrm>
        </p:grpSpPr>
        <p:sp>
          <p:nvSpPr>
            <p:cNvPr id="35" name="TextBox 34">
              <a:extLst>
                <a:ext uri="{FF2B5EF4-FFF2-40B4-BE49-F238E27FC236}">
                  <a16:creationId xmlns:a16="http://schemas.microsoft.com/office/drawing/2014/main" id="{75C16224-E767-41C9-914E-3718DB06B635}"/>
                </a:ext>
              </a:extLst>
            </p:cNvPr>
            <p:cNvSpPr txBox="1"/>
            <p:nvPr/>
          </p:nvSpPr>
          <p:spPr>
            <a:xfrm>
              <a:off x="4837120" y="2099052"/>
              <a:ext cx="914401" cy="369332"/>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сағат</a:t>
              </a:r>
              <a:endParaRPr lang="x-none" dirty="0">
                <a:latin typeface="Times New Roman" panose="02020603050405020304" pitchFamily="18" charset="0"/>
                <a:cs typeface="Times New Roman" panose="02020603050405020304" pitchFamily="18" charset="0"/>
              </a:endParaRPr>
            </a:p>
          </p:txBody>
        </p:sp>
        <p:pic>
          <p:nvPicPr>
            <p:cNvPr id="36" name="Рисунок 35" descr="Секундомер со сплошной заливкой">
              <a:extLst>
                <a:ext uri="{FF2B5EF4-FFF2-40B4-BE49-F238E27FC236}">
                  <a16:creationId xmlns:a16="http://schemas.microsoft.com/office/drawing/2014/main" id="{EA39539B-D2A9-4F27-9E4D-C55055719A7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80858" y="1852338"/>
              <a:ext cx="914400" cy="914400"/>
            </a:xfrm>
            <a:prstGeom prst="rect">
              <a:avLst/>
            </a:prstGeom>
          </p:spPr>
        </p:pic>
      </p:grpSp>
      <p:sp>
        <p:nvSpPr>
          <p:cNvPr id="37" name="Прямоугольник 36">
            <a:extLst>
              <a:ext uri="{FF2B5EF4-FFF2-40B4-BE49-F238E27FC236}">
                <a16:creationId xmlns:a16="http://schemas.microsoft.com/office/drawing/2014/main" id="{EB7E713C-1197-4192-AC4F-291B95650947}"/>
              </a:ext>
            </a:extLst>
          </p:cNvPr>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ru-RU" b="1" dirty="0">
                <a:solidFill>
                  <a:prstClr val="white"/>
                </a:solidFill>
                <a:latin typeface="Times New Roman" panose="02020603050405020304" pitchFamily="18" charset="0"/>
                <a:cs typeface="Times New Roman" panose="02020603050405020304" pitchFamily="18" charset="0"/>
              </a:rPr>
              <a:t>11(12) СЫНЫП БІЛІМ АЛУШЫЛАРЫН ҚОРЫТЫНДЫ АТТЕСТАТТАУ</a:t>
            </a:r>
          </a:p>
        </p:txBody>
      </p:sp>
    </p:spTree>
    <p:extLst>
      <p:ext uri="{BB962C8B-B14F-4D97-AF65-F5344CB8AC3E}">
        <p14:creationId xmlns:p14="http://schemas.microsoft.com/office/powerpoint/2010/main" val="3401396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a:extLst>
              <a:ext uri="{FF2B5EF4-FFF2-40B4-BE49-F238E27FC236}">
                <a16:creationId xmlns:a16="http://schemas.microsoft.com/office/drawing/2014/main" id="{9E78DF43-B87E-4E4B-89E7-9FE6ECF85DDF}"/>
              </a:ext>
            </a:extLst>
          </p:cNvPr>
          <p:cNvSpPr txBox="1"/>
          <p:nvPr/>
        </p:nvSpPr>
        <p:spPr>
          <a:xfrm>
            <a:off x="107504" y="755524"/>
            <a:ext cx="8928991" cy="92333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r>
              <a:rPr lang="ru-RU" sz="1800" b="1" dirty="0">
                <a:solidFill>
                  <a:srgbClr val="FF0000"/>
                </a:solidFill>
                <a:latin typeface="Times New Roman" panose="02020603050405020304" pitchFamily="18" charset="0"/>
                <a:cs typeface="Times New Roman" panose="02020603050405020304" pitchFamily="18" charset="0"/>
              </a:rPr>
              <a:t>9 </a:t>
            </a:r>
            <a:r>
              <a:rPr lang="kk-KZ" sz="1800" b="1" dirty="0">
                <a:solidFill>
                  <a:srgbClr val="FF0000"/>
                </a:solidFill>
                <a:latin typeface="Times New Roman" panose="02020603050405020304" pitchFamily="18" charset="0"/>
                <a:cs typeface="Times New Roman" panose="02020603050405020304" pitchFamily="18" charset="0"/>
              </a:rPr>
              <a:t>маусым</a:t>
            </a:r>
            <a:endParaRPr lang="ko-KR" altLang="en-US" sz="1800" dirty="0">
              <a:solidFill>
                <a:srgbClr val="FF0000"/>
              </a:solidFill>
              <a:latin typeface="Times New Roman" panose="02020603050405020304" pitchFamily="18" charset="0"/>
              <a:cs typeface="Times New Roman" panose="02020603050405020304" pitchFamily="18" charset="0"/>
            </a:endParaRPr>
          </a:p>
          <a:p>
            <a:pPr algn="ct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Қазақ</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Орыс</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Ұйғыр</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Өзбек</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Тәжік</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пәндері</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бойынша</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жазбаша</a:t>
            </a:r>
            <a:r>
              <a:rPr lang="ru-RU"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емтихан</a:t>
            </a:r>
            <a:endParaRPr lang="x-none"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4" name="TextBox 43">
            <a:extLst>
              <a:ext uri="{FF2B5EF4-FFF2-40B4-BE49-F238E27FC236}">
                <a16:creationId xmlns:a16="http://schemas.microsoft.com/office/drawing/2014/main" id="{F78E8A64-F4FA-47AF-BD20-D05F884E729C}"/>
              </a:ext>
            </a:extLst>
          </p:cNvPr>
          <p:cNvSpPr txBox="1"/>
          <p:nvPr/>
        </p:nvSpPr>
        <p:spPr>
          <a:xfrm>
            <a:off x="6142740" y="1980553"/>
            <a:ext cx="1296144"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2-бөлім</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45" name="Прямая со стрелкой 44">
            <a:extLst>
              <a:ext uri="{FF2B5EF4-FFF2-40B4-BE49-F238E27FC236}">
                <a16:creationId xmlns:a16="http://schemas.microsoft.com/office/drawing/2014/main" id="{F8E220E0-5DAA-4801-9C7D-1408257299B0}"/>
              </a:ext>
            </a:extLst>
          </p:cNvPr>
          <p:cNvCxnSpPr>
            <a:cxnSpLocks/>
            <a:stCxn id="43" idx="2"/>
            <a:endCxn id="44" idx="0"/>
          </p:cNvCxnSpPr>
          <p:nvPr/>
        </p:nvCxnSpPr>
        <p:spPr>
          <a:xfrm>
            <a:off x="4572000" y="1678854"/>
            <a:ext cx="2218812" cy="30169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6" name="TextBox 45">
            <a:extLst>
              <a:ext uri="{FF2B5EF4-FFF2-40B4-BE49-F238E27FC236}">
                <a16:creationId xmlns:a16="http://schemas.microsoft.com/office/drawing/2014/main" id="{DD46ADA2-4524-4868-9D4C-9C98CBF8B841}"/>
              </a:ext>
            </a:extLst>
          </p:cNvPr>
          <p:cNvSpPr txBox="1"/>
          <p:nvPr/>
        </p:nvSpPr>
        <p:spPr>
          <a:xfrm>
            <a:off x="395537" y="2792454"/>
            <a:ext cx="3708532" cy="110799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just"/>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Екі</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мәтінмен</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жұмыс</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істеуді</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қамтиды</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мәтіндегі</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сөз</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саны – 600-650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сөз</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latin typeface="Times New Roman" panose="02020603050405020304" pitchFamily="18" charset="0"/>
                <a:ea typeface="Calibri" panose="020F0502020204030204" pitchFamily="34" charset="0"/>
                <a:cs typeface="Times New Roman" panose="02020603050405020304" pitchFamily="18" charset="0"/>
              </a:rPr>
              <a:t>Тестіленушілер</a:t>
            </a:r>
            <a:r>
              <a:rPr lang="ru-RU" sz="1100" dirty="0">
                <a:solidFill>
                  <a:srgbClr val="151515"/>
                </a:solidFill>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latin typeface="Times New Roman" panose="02020603050405020304" pitchFamily="18" charset="0"/>
                <a:ea typeface="Calibri" panose="020F0502020204030204" pitchFamily="34" charset="0"/>
                <a:cs typeface="Times New Roman" panose="02020603050405020304" pitchFamily="18" charset="0"/>
              </a:rPr>
              <a:t>м</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әтін</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негізіндегі</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15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сұраққа</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жауап</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береді</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ішінде</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бір</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дұрыс</a:t>
            </a:r>
            <a:r>
              <a:rPr lang="ru-RU" sz="110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жауапты</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таңдайтын</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10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сұрақ</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қысқа</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толық</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жауапты</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талап</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ететін</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5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сұрақ</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ct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Жалпы</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ұпай</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саны – 20</a:t>
            </a:r>
            <a:endParaRPr lang="x-none" sz="7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8" name="TextBox 47">
            <a:extLst>
              <a:ext uri="{FF2B5EF4-FFF2-40B4-BE49-F238E27FC236}">
                <a16:creationId xmlns:a16="http://schemas.microsoft.com/office/drawing/2014/main" id="{4F946A32-1B43-4510-94F5-116FA53CB62E}"/>
              </a:ext>
            </a:extLst>
          </p:cNvPr>
          <p:cNvSpPr txBox="1"/>
          <p:nvPr/>
        </p:nvSpPr>
        <p:spPr>
          <a:xfrm>
            <a:off x="4594572" y="2735967"/>
            <a:ext cx="4392480" cy="103105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just"/>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Жаратылыстану-математикалық</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бағыттағы</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сыныптарда</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алушылар</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бір</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жазбаша</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жұмысын</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 эссе (200-250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сөз</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жазады</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Қоғамдық-гуманитарлық</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бағыттағы</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сыныптарда</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алушылар</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ұсынылған</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үш</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тапсырмадан</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200-250 </a:t>
            </a:r>
            <a:r>
              <a:rPr lang="ru-RU" sz="1000" dirty="0" err="1">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сөзден</a:t>
            </a:r>
            <a:r>
              <a:rPr lang="ru-RU" sz="10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тұратын</a:t>
            </a:r>
            <a:r>
              <a:rPr lang="ru-RU" sz="10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бір</a:t>
            </a:r>
            <a:r>
              <a:rPr lang="ru-RU" sz="10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жазба</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жұмысын</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мақала</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эссе,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көпшілік</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алдында</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сөйлеу</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рецензия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басқалар</a:t>
            </a:r>
            <a:r>
              <a:rPr lang="ru-RU" sz="10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dirty="0" err="1">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жазады</a:t>
            </a:r>
            <a:r>
              <a:rPr lang="ru-RU" sz="10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a:t>
            </a:r>
            <a:endParaRPr lang="x-none"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Жалпы</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ұпай</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саны – 20</a:t>
            </a:r>
            <a:endParaRPr lang="x-none" sz="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cxnSp>
        <p:nvCxnSpPr>
          <p:cNvPr id="50" name="Прямая со стрелкой 49">
            <a:extLst>
              <a:ext uri="{FF2B5EF4-FFF2-40B4-BE49-F238E27FC236}">
                <a16:creationId xmlns:a16="http://schemas.microsoft.com/office/drawing/2014/main" id="{44E8EA3C-88C4-4C59-BCAC-11226D2346FD}"/>
              </a:ext>
            </a:extLst>
          </p:cNvPr>
          <p:cNvCxnSpPr>
            <a:cxnSpLocks/>
            <a:stCxn id="54" idx="2"/>
            <a:endCxn id="46" idx="0"/>
          </p:cNvCxnSpPr>
          <p:nvPr/>
        </p:nvCxnSpPr>
        <p:spPr>
          <a:xfrm>
            <a:off x="2249803" y="2407559"/>
            <a:ext cx="0" cy="38489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53" name="Прямая со стрелкой 52">
            <a:extLst>
              <a:ext uri="{FF2B5EF4-FFF2-40B4-BE49-F238E27FC236}">
                <a16:creationId xmlns:a16="http://schemas.microsoft.com/office/drawing/2014/main" id="{FF5F256A-5371-4F03-A87A-6DD17DDD8CBC}"/>
              </a:ext>
            </a:extLst>
          </p:cNvPr>
          <p:cNvCxnSpPr>
            <a:cxnSpLocks/>
            <a:stCxn id="44" idx="2"/>
            <a:endCxn id="48" idx="0"/>
          </p:cNvCxnSpPr>
          <p:nvPr/>
        </p:nvCxnSpPr>
        <p:spPr>
          <a:xfrm>
            <a:off x="6790812" y="2391435"/>
            <a:ext cx="0" cy="34453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54" name="TextBox 53">
            <a:extLst>
              <a:ext uri="{FF2B5EF4-FFF2-40B4-BE49-F238E27FC236}">
                <a16:creationId xmlns:a16="http://schemas.microsoft.com/office/drawing/2014/main" id="{2DEEC259-FB9D-4BF4-A5DF-4A06A81BB0D4}"/>
              </a:ext>
            </a:extLst>
          </p:cNvPr>
          <p:cNvSpPr txBox="1"/>
          <p:nvPr/>
        </p:nvSpPr>
        <p:spPr>
          <a:xfrm>
            <a:off x="1601731" y="1996677"/>
            <a:ext cx="1296144"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1-бөлім</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5" name="TextBox 54">
            <a:extLst>
              <a:ext uri="{FF2B5EF4-FFF2-40B4-BE49-F238E27FC236}">
                <a16:creationId xmlns:a16="http://schemas.microsoft.com/office/drawing/2014/main" id="{2CA389F4-B867-476C-9216-2E93CCEBE320}"/>
              </a:ext>
            </a:extLst>
          </p:cNvPr>
          <p:cNvSpPr txBox="1"/>
          <p:nvPr/>
        </p:nvSpPr>
        <p:spPr>
          <a:xfrm>
            <a:off x="3026508" y="4478445"/>
            <a:ext cx="3079299"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Максималды балл – 40</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56" name="Прямая со стрелкой 55">
            <a:extLst>
              <a:ext uri="{FF2B5EF4-FFF2-40B4-BE49-F238E27FC236}">
                <a16:creationId xmlns:a16="http://schemas.microsoft.com/office/drawing/2014/main" id="{61F89CDD-CC76-4CE1-BC77-34EA5071DC35}"/>
              </a:ext>
            </a:extLst>
          </p:cNvPr>
          <p:cNvCxnSpPr>
            <a:cxnSpLocks/>
            <a:stCxn id="43" idx="2"/>
            <a:endCxn id="54" idx="0"/>
          </p:cNvCxnSpPr>
          <p:nvPr/>
        </p:nvCxnSpPr>
        <p:spPr>
          <a:xfrm flipH="1">
            <a:off x="2249803" y="1678854"/>
            <a:ext cx="2322197" cy="31782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57" name="Прямая со стрелкой 56">
            <a:extLst>
              <a:ext uri="{FF2B5EF4-FFF2-40B4-BE49-F238E27FC236}">
                <a16:creationId xmlns:a16="http://schemas.microsoft.com/office/drawing/2014/main" id="{308A8334-B2D4-44A7-9CBB-539733030926}"/>
              </a:ext>
            </a:extLst>
          </p:cNvPr>
          <p:cNvCxnSpPr>
            <a:cxnSpLocks/>
            <a:stCxn id="48" idx="2"/>
            <a:endCxn id="55" idx="0"/>
          </p:cNvCxnSpPr>
          <p:nvPr/>
        </p:nvCxnSpPr>
        <p:spPr>
          <a:xfrm flipH="1">
            <a:off x="4566158" y="3767018"/>
            <a:ext cx="2224654" cy="71142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58" name="Прямая со стрелкой 57">
            <a:extLst>
              <a:ext uri="{FF2B5EF4-FFF2-40B4-BE49-F238E27FC236}">
                <a16:creationId xmlns:a16="http://schemas.microsoft.com/office/drawing/2014/main" id="{2DC739B3-CE60-4DB0-9653-4D0AB4FB45B6}"/>
              </a:ext>
            </a:extLst>
          </p:cNvPr>
          <p:cNvCxnSpPr>
            <a:cxnSpLocks/>
            <a:stCxn id="46" idx="2"/>
            <a:endCxn id="55" idx="0"/>
          </p:cNvCxnSpPr>
          <p:nvPr/>
        </p:nvCxnSpPr>
        <p:spPr>
          <a:xfrm>
            <a:off x="2249803" y="3900450"/>
            <a:ext cx="2316355" cy="57799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68" name="TextBox 67">
            <a:extLst>
              <a:ext uri="{FF2B5EF4-FFF2-40B4-BE49-F238E27FC236}">
                <a16:creationId xmlns:a16="http://schemas.microsoft.com/office/drawing/2014/main" id="{BD851788-E3F4-4B68-9FBC-78955FEC9E38}"/>
              </a:ext>
            </a:extLst>
          </p:cNvPr>
          <p:cNvSpPr txBox="1"/>
          <p:nvPr/>
        </p:nvSpPr>
        <p:spPr>
          <a:xfrm>
            <a:off x="6521817" y="4439717"/>
            <a:ext cx="2465235" cy="430887"/>
          </a:xfrm>
          <a:prstGeom prst="rect">
            <a:avLst/>
          </a:prstGeom>
          <a:solidFill>
            <a:srgbClr val="FF0000"/>
          </a:solidFill>
          <a:effectLst>
            <a:glow rad="101600">
              <a:schemeClr val="accent4">
                <a:satMod val="175000"/>
                <a:alpha val="40000"/>
              </a:schemeClr>
            </a:glow>
          </a:effectLst>
        </p:spPr>
        <p:txBody>
          <a:bodyPr wrap="square">
            <a:spAutoFit/>
          </a:bodyPr>
          <a:lstStyle/>
          <a:p>
            <a:pPr indent="263525" algn="ct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Сөздіктерді</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пайдалануға</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тыйым</a:t>
            </a:r>
            <a:r>
              <a:rPr lang="ru-RU" sz="11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1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салынады</a:t>
            </a:r>
            <a:endParaRPr lang="x-non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9" name="Символ &quot;Запрещено&quot; 1">
            <a:extLst>
              <a:ext uri="{FF2B5EF4-FFF2-40B4-BE49-F238E27FC236}">
                <a16:creationId xmlns:a16="http://schemas.microsoft.com/office/drawing/2014/main" id="{081F0AC7-BC4D-4B81-8D11-6B60533B0D6F}"/>
              </a:ext>
            </a:extLst>
          </p:cNvPr>
          <p:cNvSpPr/>
          <p:nvPr/>
        </p:nvSpPr>
        <p:spPr>
          <a:xfrm>
            <a:off x="6653514" y="4501729"/>
            <a:ext cx="274596" cy="304058"/>
          </a:xfrm>
          <a:prstGeom prst="noSmoking">
            <a:avLst/>
          </a:prstGeom>
          <a:solidFill>
            <a:srgbClr val="FF0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solidFill>
                <a:schemeClr val="tx1"/>
              </a:solidFill>
              <a:latin typeface="Times New Roman" panose="02020603050405020304" pitchFamily="18" charset="0"/>
              <a:cs typeface="Times New Roman" panose="02020603050405020304" pitchFamily="18" charset="0"/>
            </a:endParaRPr>
          </a:p>
        </p:txBody>
      </p:sp>
      <p:sp>
        <p:nvSpPr>
          <p:cNvPr id="71" name="TextBox 70">
            <a:extLst>
              <a:ext uri="{FF2B5EF4-FFF2-40B4-BE49-F238E27FC236}">
                <a16:creationId xmlns:a16="http://schemas.microsoft.com/office/drawing/2014/main" id="{DA9FB376-5AA8-435D-AE63-81A01C0AC273}"/>
              </a:ext>
            </a:extLst>
          </p:cNvPr>
          <p:cNvSpPr txBox="1"/>
          <p:nvPr/>
        </p:nvSpPr>
        <p:spPr>
          <a:xfrm>
            <a:off x="4885171" y="1981228"/>
            <a:ext cx="914401" cy="377642"/>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сағат</a:t>
            </a:r>
            <a:endParaRPr lang="x-none" dirty="0">
              <a:latin typeface="Times New Roman" panose="02020603050405020304" pitchFamily="18" charset="0"/>
              <a:cs typeface="Times New Roman" panose="02020603050405020304" pitchFamily="18" charset="0"/>
            </a:endParaRPr>
          </a:p>
        </p:txBody>
      </p:sp>
      <p:pic>
        <p:nvPicPr>
          <p:cNvPr id="72" name="Рисунок 71" descr="Секундомер со сплошной заливкой">
            <a:extLst>
              <a:ext uri="{FF2B5EF4-FFF2-40B4-BE49-F238E27FC236}">
                <a16:creationId xmlns:a16="http://schemas.microsoft.com/office/drawing/2014/main" id="{FE1BA020-853F-46B0-BA26-5FFCFDD99D1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04069" y="1708783"/>
            <a:ext cx="914400" cy="934975"/>
          </a:xfrm>
          <a:prstGeom prst="rect">
            <a:avLst/>
          </a:prstGeom>
        </p:spPr>
      </p:pic>
      <p:sp>
        <p:nvSpPr>
          <p:cNvPr id="75" name="Прямоугольник 74">
            <a:extLst>
              <a:ext uri="{FF2B5EF4-FFF2-40B4-BE49-F238E27FC236}">
                <a16:creationId xmlns:a16="http://schemas.microsoft.com/office/drawing/2014/main" id="{4F1CED56-D325-443E-8905-C407136077A0}"/>
              </a:ext>
            </a:extLst>
          </p:cNvPr>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ru-RU" b="1" dirty="0">
                <a:solidFill>
                  <a:prstClr val="white"/>
                </a:solidFill>
                <a:latin typeface="Times New Roman" panose="02020603050405020304" pitchFamily="18" charset="0"/>
                <a:cs typeface="Times New Roman" panose="02020603050405020304" pitchFamily="18" charset="0"/>
              </a:rPr>
              <a:t>11(12) СЫНЫП БІЛІМ АЛУШЫЛАРЫН ҚОРЫТЫНДЫ АТТЕСТАТТАУ</a:t>
            </a:r>
          </a:p>
        </p:txBody>
      </p:sp>
    </p:spTree>
    <p:extLst>
      <p:ext uri="{BB962C8B-B14F-4D97-AF65-F5344CB8AC3E}">
        <p14:creationId xmlns:p14="http://schemas.microsoft.com/office/powerpoint/2010/main" val="1187324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9E78DF43-B87E-4E4B-89E7-9FE6ECF85DDF}"/>
              </a:ext>
            </a:extLst>
          </p:cNvPr>
          <p:cNvSpPr txBox="1"/>
          <p:nvPr/>
        </p:nvSpPr>
        <p:spPr>
          <a:xfrm>
            <a:off x="686905" y="1993363"/>
            <a:ext cx="4464496" cy="156966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r>
              <a:rPr lang="kk-KZ" sz="1600" b="1" dirty="0">
                <a:solidFill>
                  <a:srgbClr val="FF0000"/>
                </a:solidFill>
                <a:latin typeface="Times New Roman" panose="02020603050405020304" pitchFamily="18" charset="0"/>
                <a:cs typeface="Times New Roman" panose="02020603050405020304" pitchFamily="18" charset="0"/>
              </a:rPr>
              <a:t>12 маусым</a:t>
            </a:r>
            <a:endParaRPr lang="ko-KR" altLang="en-US" sz="1600" dirty="0">
              <a:solidFill>
                <a:srgbClr val="FF0000"/>
              </a:solidFill>
              <a:latin typeface="Times New Roman" panose="02020603050405020304" pitchFamily="18" charset="0"/>
              <a:cs typeface="Times New Roman" panose="02020603050405020304" pitchFamily="18" charset="0"/>
            </a:endParaRPr>
          </a:p>
          <a:p>
            <a:pPr algn="ctr"/>
            <a:r>
              <a:rPr lang="kk-K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Таңдау пәні (Физика, Химия, Биология, География, Геометрия, Дүниежүзі тарихы, Құқық негіздері, Әдебиет, Шет тілі (ағылшын/француз/неміс), Информатика) бойынша жазбаша емтихан </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8" name="TextBox 27">
            <a:extLst>
              <a:ext uri="{FF2B5EF4-FFF2-40B4-BE49-F238E27FC236}">
                <a16:creationId xmlns:a16="http://schemas.microsoft.com/office/drawing/2014/main" id="{DD46ADA2-4524-4868-9D4C-9C98CBF8B841}"/>
              </a:ext>
            </a:extLst>
          </p:cNvPr>
          <p:cNvSpPr txBox="1"/>
          <p:nvPr/>
        </p:nvSpPr>
        <p:spPr>
          <a:xfrm>
            <a:off x="6372201" y="1923678"/>
            <a:ext cx="1800199" cy="203132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Емтихан</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жұмысы</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2-3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бөлімнен</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тұрады</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бір</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дұрыс</a:t>
            </a:r>
            <a:r>
              <a:rPr lang="ru-RU" sz="14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жауапты</a:t>
            </a:r>
            <a:r>
              <a:rPr lang="ru-RU" sz="14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таңдауды</a:t>
            </a:r>
            <a:r>
              <a:rPr lang="ru-RU" sz="14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қажет</a:t>
            </a:r>
            <a:r>
              <a:rPr lang="ru-RU" sz="14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ететін</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қысқа</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немесе</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жан-жақты</a:t>
            </a:r>
            <a:r>
              <a:rPr lang="ru-RU" sz="14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толық</a:t>
            </a:r>
            <a:r>
              <a:rPr lang="ru-RU" sz="14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жауаптарды</a:t>
            </a:r>
            <a:r>
              <a:rPr lang="ru-RU" sz="1400" dirty="0">
                <a:solidFill>
                  <a:srgbClr val="151515"/>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қажет</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ететін</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4-5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тапсырма</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шағын</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зерттеу</a:t>
            </a:r>
            <a:r>
              <a:rPr lang="ru-RU" sz="1400" dirty="0">
                <a:solidFill>
                  <a:srgbClr val="151515"/>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cxnSp>
        <p:nvCxnSpPr>
          <p:cNvPr id="29" name="Прямая со стрелкой 28">
            <a:extLst>
              <a:ext uri="{FF2B5EF4-FFF2-40B4-BE49-F238E27FC236}">
                <a16:creationId xmlns:a16="http://schemas.microsoft.com/office/drawing/2014/main" id="{61F89CDD-CC76-4CE1-BC77-34EA5071DC35}"/>
              </a:ext>
            </a:extLst>
          </p:cNvPr>
          <p:cNvCxnSpPr>
            <a:cxnSpLocks/>
          </p:cNvCxnSpPr>
          <p:nvPr/>
        </p:nvCxnSpPr>
        <p:spPr>
          <a:xfrm>
            <a:off x="5139208" y="2732879"/>
            <a:ext cx="123299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0" name="TextBox 29">
            <a:extLst>
              <a:ext uri="{FF2B5EF4-FFF2-40B4-BE49-F238E27FC236}">
                <a16:creationId xmlns:a16="http://schemas.microsoft.com/office/drawing/2014/main" id="{C5498CBB-D338-453E-85B5-18E290AEE7A6}"/>
              </a:ext>
            </a:extLst>
          </p:cNvPr>
          <p:cNvSpPr txBox="1"/>
          <p:nvPr/>
        </p:nvSpPr>
        <p:spPr>
          <a:xfrm>
            <a:off x="5177667" y="2765478"/>
            <a:ext cx="914401" cy="369332"/>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сағат</a:t>
            </a:r>
            <a:endParaRPr lang="x-none" dirty="0">
              <a:latin typeface="Times New Roman" panose="02020603050405020304" pitchFamily="18" charset="0"/>
              <a:cs typeface="Times New Roman" panose="02020603050405020304" pitchFamily="18" charset="0"/>
            </a:endParaRPr>
          </a:p>
        </p:txBody>
      </p:sp>
      <p:pic>
        <p:nvPicPr>
          <p:cNvPr id="31" name="Рисунок 30" descr="Секундомер со сплошной заливкой">
            <a:extLst>
              <a:ext uri="{FF2B5EF4-FFF2-40B4-BE49-F238E27FC236}">
                <a16:creationId xmlns:a16="http://schemas.microsoft.com/office/drawing/2014/main" id="{613DBB2A-EBA1-4558-B8A9-6306A059955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39208" y="1884711"/>
            <a:ext cx="914400" cy="914400"/>
          </a:xfrm>
          <a:prstGeom prst="rect">
            <a:avLst/>
          </a:prstGeom>
        </p:spPr>
      </p:pic>
      <p:sp>
        <p:nvSpPr>
          <p:cNvPr id="32" name="Прямоугольник 31">
            <a:extLst>
              <a:ext uri="{FF2B5EF4-FFF2-40B4-BE49-F238E27FC236}">
                <a16:creationId xmlns:a16="http://schemas.microsoft.com/office/drawing/2014/main" id="{82B81508-81D4-409E-B7D0-3D5C008B302E}"/>
              </a:ext>
            </a:extLst>
          </p:cNvPr>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ru-RU" b="1" dirty="0">
                <a:solidFill>
                  <a:prstClr val="white"/>
                </a:solidFill>
                <a:latin typeface="Times New Roman" panose="02020603050405020304" pitchFamily="18" charset="0"/>
                <a:cs typeface="Times New Roman" panose="02020603050405020304" pitchFamily="18" charset="0"/>
              </a:rPr>
              <a:t>11(12) СЫНЫП БІЛІМ АЛУШЫЛАРЫН ҚОРЫТЫНДЫ АТТЕСТАТТАУ</a:t>
            </a:r>
          </a:p>
        </p:txBody>
      </p:sp>
    </p:spTree>
    <p:extLst>
      <p:ext uri="{BB962C8B-B14F-4D97-AF65-F5344CB8AC3E}">
        <p14:creationId xmlns:p14="http://schemas.microsoft.com/office/powerpoint/2010/main" val="3547614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E78DF43-B87E-4E4B-89E7-9FE6ECF85DDF}"/>
              </a:ext>
            </a:extLst>
          </p:cNvPr>
          <p:cNvSpPr txBox="1"/>
          <p:nvPr/>
        </p:nvSpPr>
        <p:spPr>
          <a:xfrm>
            <a:off x="0" y="756163"/>
            <a:ext cx="9143998" cy="86485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r>
              <a:rPr lang="kk-KZ" sz="1800" b="1" dirty="0">
                <a:solidFill>
                  <a:srgbClr val="FF0000"/>
                </a:solidFill>
                <a:latin typeface="Times New Roman" panose="02020603050405020304" pitchFamily="18" charset="0"/>
                <a:cs typeface="Times New Roman" panose="02020603050405020304" pitchFamily="18" charset="0"/>
              </a:rPr>
              <a:t>16 маусым</a:t>
            </a:r>
            <a:endParaRPr lang="ko-KR" altLang="en-US" sz="1800" dirty="0">
              <a:solidFill>
                <a:srgbClr val="FF0000"/>
              </a:solidFill>
              <a:latin typeface="Times New Roman" panose="02020603050405020304" pitchFamily="18" charset="0"/>
              <a:cs typeface="Times New Roman" panose="02020603050405020304" pitchFamily="18" charset="0"/>
            </a:endParaRPr>
          </a:p>
          <a:p>
            <a:pPr algn="ctr">
              <a:lnSpc>
                <a:spcPct val="115000"/>
              </a:lnSpc>
              <a:spcAft>
                <a:spcPts val="1000"/>
              </a:spcAft>
            </a:pPr>
            <a:r>
              <a:rPr lang="kk-KZ"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Орыс/өзбек/ұйғыр/тәжік тілдерінде оқытатын мектептерде/сыныптарда қазақ тілі және әдебиетінен және қазақ тілінде оқытатын мектептерде/сыныптарда орыс тілі және әдебиетінен жазбаша емтихан</a:t>
            </a:r>
            <a:endParaRPr lang="x-none"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F78E8A64-F4FA-47AF-BD20-D05F884E729C}"/>
              </a:ext>
            </a:extLst>
          </p:cNvPr>
          <p:cNvSpPr txBox="1"/>
          <p:nvPr/>
        </p:nvSpPr>
        <p:spPr>
          <a:xfrm>
            <a:off x="6448836" y="2042751"/>
            <a:ext cx="1296144"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2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бөлім</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13" name="Прямая со стрелкой 12">
            <a:extLst>
              <a:ext uri="{FF2B5EF4-FFF2-40B4-BE49-F238E27FC236}">
                <a16:creationId xmlns:a16="http://schemas.microsoft.com/office/drawing/2014/main" id="{F8E220E0-5DAA-4801-9C7D-1408257299B0}"/>
              </a:ext>
            </a:extLst>
          </p:cNvPr>
          <p:cNvCxnSpPr>
            <a:cxnSpLocks/>
            <a:stCxn id="11" idx="2"/>
            <a:endCxn id="12" idx="0"/>
          </p:cNvCxnSpPr>
          <p:nvPr/>
        </p:nvCxnSpPr>
        <p:spPr>
          <a:xfrm>
            <a:off x="4571999" y="1621015"/>
            <a:ext cx="2524909" cy="42173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4" name="TextBox 13">
            <a:extLst>
              <a:ext uri="{FF2B5EF4-FFF2-40B4-BE49-F238E27FC236}">
                <a16:creationId xmlns:a16="http://schemas.microsoft.com/office/drawing/2014/main" id="{DD46ADA2-4524-4868-9D4C-9C98CBF8B841}"/>
              </a:ext>
            </a:extLst>
          </p:cNvPr>
          <p:cNvSpPr txBox="1"/>
          <p:nvPr/>
        </p:nvSpPr>
        <p:spPr>
          <a:xfrm>
            <a:off x="26240" y="2710162"/>
            <a:ext cx="4093639" cy="156966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just"/>
            <a:r>
              <a:rPr lang="ru-RU" sz="1200" dirty="0" err="1">
                <a:latin typeface="Times New Roman" panose="02020603050405020304" pitchFamily="18" charset="0"/>
                <a:cs typeface="Times New Roman" panose="02020603050405020304" pitchFamily="18" charset="0"/>
              </a:rPr>
              <a:t>Білім</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алушы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мәтіннен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детальді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ақпараттарды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факті</a:t>
            </a:r>
            <a:r>
              <a:rPr lang="ru-RU" sz="1200" dirty="0">
                <a:latin typeface="Times New Roman" panose="02020603050405020304" pitchFamily="18" charset="0"/>
                <a:cs typeface="Times New Roman" panose="02020603050405020304" pitchFamily="18" charset="0"/>
              </a:rPr>
              <a:t> мен </a:t>
            </a:r>
            <a:r>
              <a:rPr lang="ru-RU" sz="1200" dirty="0" err="1">
                <a:latin typeface="Times New Roman" panose="02020603050405020304" pitchFamily="18" charset="0"/>
                <a:cs typeface="Times New Roman" panose="02020603050405020304" pitchFamily="18" charset="0"/>
              </a:rPr>
              <a:t>көзқарасты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астарлы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ойды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анықтап</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мәтін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идеясымен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байланысын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анықтауы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қажетті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ақпараттарды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орынды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қолданып</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көтерілген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мәселе</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бойынша</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өз</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ойын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дәлелдеуі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түрлі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стильдегі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мәтіндерден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басты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лексикалық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бірліктерді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нақтылап</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мәтіннің</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ақпараттық-маңызды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фрагменттерді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іріктей</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алуы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белгіленген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оқу</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стратегияларын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пайдалануы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тиіс</a:t>
            </a:r>
            <a:r>
              <a:rPr lang="ru-RU" sz="1200" dirty="0">
                <a:latin typeface="Times New Roman" panose="02020603050405020304" pitchFamily="18" charset="0"/>
                <a:cs typeface="Times New Roman" panose="02020603050405020304" pitchFamily="18" charset="0"/>
              </a:rPr>
              <a:t>. </a:t>
            </a:r>
            <a:endParaRPr lang="x-none"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4F946A32-1B43-4510-94F5-116FA53CB62E}"/>
              </a:ext>
            </a:extLst>
          </p:cNvPr>
          <p:cNvSpPr txBox="1"/>
          <p:nvPr/>
        </p:nvSpPr>
        <p:spPr>
          <a:xfrm>
            <a:off x="5076056" y="2708590"/>
            <a:ext cx="4041704"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just"/>
            <a:r>
              <a:rPr lang="ru-RU" sz="1200" dirty="0" err="1">
                <a:latin typeface="Times New Roman" panose="02020603050405020304" pitchFamily="18" charset="0"/>
                <a:cs typeface="Times New Roman" panose="02020603050405020304" pitchFamily="18" charset="0"/>
              </a:rPr>
              <a:t>Білім</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алушы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сөз</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сөйлем</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мәтін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деңгейінде</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грамматикалық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нормаларды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сақтауы</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мәнмәтін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бойынша</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тілдік</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бірліктерді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орфографиялық</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нормаға</a:t>
            </a:r>
            <a:r>
              <a:rPr lang="ru-RU" sz="1200" dirty="0">
                <a:latin typeface="Times New Roman" panose="02020603050405020304" pitchFamily="18" charset="0"/>
                <a:cs typeface="Times New Roman" panose="02020603050405020304" pitchFamily="18" charset="0"/>
              </a:rPr>
              <a:t> сай </a:t>
            </a:r>
            <a:r>
              <a:rPr lang="ru-RU" sz="1200" dirty="0" err="1">
                <a:latin typeface="Times New Roman" panose="02020603050405020304" pitchFamily="18" charset="0"/>
                <a:cs typeface="Times New Roman" panose="02020603050405020304" pitchFamily="18" charset="0"/>
              </a:rPr>
              <a:t>жазу</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мәтін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деңгейінде</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тыныс</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белгілерін</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қолдана</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білуі</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тиіс</a:t>
            </a:r>
            <a:r>
              <a:rPr lang="ru-RU" sz="1200" dirty="0">
                <a:latin typeface="Times New Roman" panose="02020603050405020304" pitchFamily="18" charset="0"/>
                <a:cs typeface="Times New Roman" panose="02020603050405020304" pitchFamily="18" charset="0"/>
              </a:rPr>
              <a:t>.</a:t>
            </a:r>
            <a:endParaRPr lang="x-none"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cxnSp>
        <p:nvCxnSpPr>
          <p:cNvPr id="16" name="Прямая со стрелкой 15">
            <a:extLst>
              <a:ext uri="{FF2B5EF4-FFF2-40B4-BE49-F238E27FC236}">
                <a16:creationId xmlns:a16="http://schemas.microsoft.com/office/drawing/2014/main" id="{44E8EA3C-88C4-4C59-BCAC-11226D2346FD}"/>
              </a:ext>
            </a:extLst>
          </p:cNvPr>
          <p:cNvCxnSpPr>
            <a:cxnSpLocks/>
            <a:stCxn id="18" idx="2"/>
            <a:endCxn id="14" idx="0"/>
          </p:cNvCxnSpPr>
          <p:nvPr/>
        </p:nvCxnSpPr>
        <p:spPr>
          <a:xfrm>
            <a:off x="2073059" y="2445322"/>
            <a:ext cx="1" cy="2648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 name="Прямая со стрелкой 16">
            <a:extLst>
              <a:ext uri="{FF2B5EF4-FFF2-40B4-BE49-F238E27FC236}">
                <a16:creationId xmlns:a16="http://schemas.microsoft.com/office/drawing/2014/main" id="{FF5F256A-5371-4F03-A87A-6DD17DDD8CBC}"/>
              </a:ext>
            </a:extLst>
          </p:cNvPr>
          <p:cNvCxnSpPr>
            <a:cxnSpLocks/>
            <a:stCxn id="12" idx="2"/>
            <a:endCxn id="15" idx="0"/>
          </p:cNvCxnSpPr>
          <p:nvPr/>
        </p:nvCxnSpPr>
        <p:spPr>
          <a:xfrm>
            <a:off x="7096908" y="2453633"/>
            <a:ext cx="0" cy="25495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8" name="TextBox 17">
            <a:extLst>
              <a:ext uri="{FF2B5EF4-FFF2-40B4-BE49-F238E27FC236}">
                <a16:creationId xmlns:a16="http://schemas.microsoft.com/office/drawing/2014/main" id="{2DEEC259-FB9D-4BF4-A5DF-4A06A81BB0D4}"/>
              </a:ext>
            </a:extLst>
          </p:cNvPr>
          <p:cNvSpPr txBox="1"/>
          <p:nvPr/>
        </p:nvSpPr>
        <p:spPr>
          <a:xfrm>
            <a:off x="1424987" y="2034440"/>
            <a:ext cx="1296144"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1 </a:t>
            </a:r>
            <a:r>
              <a:rPr lang="ru-RU" sz="1800" dirty="0" err="1">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бөлім</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2CA389F4-B867-476C-9216-2E93CCEBE320}"/>
              </a:ext>
            </a:extLst>
          </p:cNvPr>
          <p:cNvSpPr txBox="1"/>
          <p:nvPr/>
        </p:nvSpPr>
        <p:spPr>
          <a:xfrm>
            <a:off x="3134985" y="4605281"/>
            <a:ext cx="3079299" cy="410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101600">
              <a:schemeClr val="accent4">
                <a:satMod val="175000"/>
                <a:alpha val="40000"/>
              </a:schemeClr>
            </a:glow>
          </a:effectLst>
        </p:spPr>
        <p:txBody>
          <a:bodyPr wrap="square">
            <a:spAutoFit/>
          </a:bodyPr>
          <a:lstStyle/>
          <a:p>
            <a:pPr algn="ctr">
              <a:lnSpc>
                <a:spcPct val="115000"/>
              </a:lnSpc>
              <a:spcAft>
                <a:spcPts val="1000"/>
              </a:spcAft>
            </a:pPr>
            <a:r>
              <a:rPr lang="ru-RU" sz="1800" dirty="0">
                <a:solidFill>
                  <a:srgbClr val="151515"/>
                </a:solidFill>
                <a:effectLst/>
                <a:latin typeface="Times New Roman" panose="02020603050405020304" pitchFamily="18" charset="0"/>
                <a:ea typeface="Calibri" panose="020F0502020204030204" pitchFamily="34" charset="0"/>
                <a:cs typeface="Times New Roman" panose="02020603050405020304" pitchFamily="18" charset="0"/>
              </a:rPr>
              <a:t>Максималды балл– 40</a:t>
            </a:r>
            <a:endParaRPr lang="x-none"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20" name="Прямая со стрелкой 19">
            <a:extLst>
              <a:ext uri="{FF2B5EF4-FFF2-40B4-BE49-F238E27FC236}">
                <a16:creationId xmlns:a16="http://schemas.microsoft.com/office/drawing/2014/main" id="{61F89CDD-CC76-4CE1-BC77-34EA5071DC35}"/>
              </a:ext>
            </a:extLst>
          </p:cNvPr>
          <p:cNvCxnSpPr>
            <a:cxnSpLocks/>
            <a:stCxn id="11" idx="2"/>
            <a:endCxn id="18" idx="0"/>
          </p:cNvCxnSpPr>
          <p:nvPr/>
        </p:nvCxnSpPr>
        <p:spPr>
          <a:xfrm flipH="1">
            <a:off x="2073059" y="1621015"/>
            <a:ext cx="2498940" cy="41342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1" name="Прямая со стрелкой 20">
            <a:extLst>
              <a:ext uri="{FF2B5EF4-FFF2-40B4-BE49-F238E27FC236}">
                <a16:creationId xmlns:a16="http://schemas.microsoft.com/office/drawing/2014/main" id="{308A8334-B2D4-44A7-9CBB-539733030926}"/>
              </a:ext>
            </a:extLst>
          </p:cNvPr>
          <p:cNvCxnSpPr>
            <a:cxnSpLocks/>
            <a:stCxn id="15" idx="2"/>
            <a:endCxn id="19" idx="0"/>
          </p:cNvCxnSpPr>
          <p:nvPr/>
        </p:nvCxnSpPr>
        <p:spPr>
          <a:xfrm flipH="1">
            <a:off x="4674635" y="3539587"/>
            <a:ext cx="2422273" cy="106569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2" name="Прямая со стрелкой 21">
            <a:extLst>
              <a:ext uri="{FF2B5EF4-FFF2-40B4-BE49-F238E27FC236}">
                <a16:creationId xmlns:a16="http://schemas.microsoft.com/office/drawing/2014/main" id="{2DC739B3-CE60-4DB0-9653-4D0AB4FB45B6}"/>
              </a:ext>
            </a:extLst>
          </p:cNvPr>
          <p:cNvCxnSpPr>
            <a:cxnSpLocks/>
            <a:stCxn id="14" idx="2"/>
            <a:endCxn id="19" idx="0"/>
          </p:cNvCxnSpPr>
          <p:nvPr/>
        </p:nvCxnSpPr>
        <p:spPr>
          <a:xfrm>
            <a:off x="2073060" y="4279822"/>
            <a:ext cx="2601575" cy="32545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23" name="Группа 22">
            <a:extLst>
              <a:ext uri="{FF2B5EF4-FFF2-40B4-BE49-F238E27FC236}">
                <a16:creationId xmlns:a16="http://schemas.microsoft.com/office/drawing/2014/main" id="{FCF7CB83-F802-4901-BD7C-EC3C99D3FAA5}"/>
              </a:ext>
            </a:extLst>
          </p:cNvPr>
          <p:cNvGrpSpPr/>
          <p:nvPr/>
        </p:nvGrpSpPr>
        <p:grpSpPr>
          <a:xfrm>
            <a:off x="4119879" y="1876736"/>
            <a:ext cx="956177" cy="1129386"/>
            <a:chOff x="4080858" y="1852338"/>
            <a:chExt cx="956177" cy="1129386"/>
          </a:xfrm>
        </p:grpSpPr>
        <p:sp>
          <p:nvSpPr>
            <p:cNvPr id="24" name="TextBox 23">
              <a:extLst>
                <a:ext uri="{FF2B5EF4-FFF2-40B4-BE49-F238E27FC236}">
                  <a16:creationId xmlns:a16="http://schemas.microsoft.com/office/drawing/2014/main" id="{3E13987D-3A90-47D2-8F4F-CA7F079A0DE6}"/>
                </a:ext>
              </a:extLst>
            </p:cNvPr>
            <p:cNvSpPr txBox="1"/>
            <p:nvPr/>
          </p:nvSpPr>
          <p:spPr>
            <a:xfrm>
              <a:off x="4155806" y="2612392"/>
              <a:ext cx="881229" cy="369332"/>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сағат</a:t>
              </a:r>
              <a:endParaRPr lang="x-none" dirty="0">
                <a:latin typeface="Times New Roman" panose="02020603050405020304" pitchFamily="18" charset="0"/>
                <a:cs typeface="Times New Roman" panose="02020603050405020304" pitchFamily="18" charset="0"/>
              </a:endParaRPr>
            </a:p>
          </p:txBody>
        </p:sp>
        <p:pic>
          <p:nvPicPr>
            <p:cNvPr id="25" name="Рисунок 24" descr="Секундомер со сплошной заливкой">
              <a:extLst>
                <a:ext uri="{FF2B5EF4-FFF2-40B4-BE49-F238E27FC236}">
                  <a16:creationId xmlns:a16="http://schemas.microsoft.com/office/drawing/2014/main" id="{5BEE0952-C24E-4A62-9A85-60EE56150F6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80858" y="1852338"/>
              <a:ext cx="914400" cy="914400"/>
            </a:xfrm>
            <a:prstGeom prst="rect">
              <a:avLst/>
            </a:prstGeom>
          </p:spPr>
        </p:pic>
      </p:grpSp>
      <p:sp>
        <p:nvSpPr>
          <p:cNvPr id="26" name="Прямоугольник 25">
            <a:extLst>
              <a:ext uri="{FF2B5EF4-FFF2-40B4-BE49-F238E27FC236}">
                <a16:creationId xmlns:a16="http://schemas.microsoft.com/office/drawing/2014/main" id="{0BAE11C9-B961-4F70-B868-EE2709E96E4F}"/>
              </a:ext>
            </a:extLst>
          </p:cNvPr>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ru-RU" b="1" dirty="0">
                <a:solidFill>
                  <a:prstClr val="white"/>
                </a:solidFill>
                <a:latin typeface="Times New Roman" panose="02020603050405020304" pitchFamily="18" charset="0"/>
                <a:cs typeface="Times New Roman" panose="02020603050405020304" pitchFamily="18" charset="0"/>
              </a:rPr>
              <a:t>11(12) СЫНЫП БІЛІМ АЛУШЫЛАРЫН ҚОРЫТЫНДЫ АТТЕСТАТТАУ</a:t>
            </a:r>
          </a:p>
        </p:txBody>
      </p:sp>
    </p:spTree>
    <p:extLst>
      <p:ext uri="{BB962C8B-B14F-4D97-AF65-F5344CB8AC3E}">
        <p14:creationId xmlns:p14="http://schemas.microsoft.com/office/powerpoint/2010/main" val="2124201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915798A2-8CE2-42A9-AB16-9EF18862209D}"/>
              </a:ext>
            </a:extLst>
          </p:cNvPr>
          <p:cNvGrpSpPr/>
          <p:nvPr/>
        </p:nvGrpSpPr>
        <p:grpSpPr>
          <a:xfrm>
            <a:off x="1199467" y="4170266"/>
            <a:ext cx="786996" cy="786996"/>
            <a:chOff x="3924417" y="4453570"/>
            <a:chExt cx="754422" cy="754422"/>
          </a:xfrm>
        </p:grpSpPr>
        <p:sp>
          <p:nvSpPr>
            <p:cNvPr id="41" name="Oval 40">
              <a:extLst>
                <a:ext uri="{FF2B5EF4-FFF2-40B4-BE49-F238E27FC236}">
                  <a16:creationId xmlns:a16="http://schemas.microsoft.com/office/drawing/2014/main" id="{3D33CAF3-990D-421B-A840-086649E98778}"/>
                </a:ext>
              </a:extLst>
            </p:cNvPr>
            <p:cNvSpPr/>
            <p:nvPr/>
          </p:nvSpPr>
          <p:spPr>
            <a:xfrm>
              <a:off x="4063248" y="4592401"/>
              <a:ext cx="476761" cy="476761"/>
            </a:xfrm>
            <a:prstGeom prst="ellipse">
              <a:avLst/>
            </a:prstGeom>
            <a:solidFill>
              <a:schemeClr val="bg1">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latin typeface="Times New Roman" panose="02020603050405020304" pitchFamily="18" charset="0"/>
                <a:cs typeface="Times New Roman" panose="02020603050405020304" pitchFamily="18" charset="0"/>
              </a:endParaRPr>
            </a:p>
          </p:txBody>
        </p:sp>
        <p:sp>
          <p:nvSpPr>
            <p:cNvPr id="42" name="Oval 41">
              <a:extLst>
                <a:ext uri="{FF2B5EF4-FFF2-40B4-BE49-F238E27FC236}">
                  <a16:creationId xmlns:a16="http://schemas.microsoft.com/office/drawing/2014/main" id="{07F79442-3FA7-4AFC-BC3B-DC8576FBBCC8}"/>
                </a:ext>
              </a:extLst>
            </p:cNvPr>
            <p:cNvSpPr/>
            <p:nvPr/>
          </p:nvSpPr>
          <p:spPr>
            <a:xfrm>
              <a:off x="3924417" y="4453570"/>
              <a:ext cx="754422" cy="754422"/>
            </a:xfrm>
            <a:prstGeom prst="ellipse">
              <a:avLst/>
            </a:prstGeom>
            <a:noFill/>
            <a:ln w="130175">
              <a:solidFill>
                <a:schemeClr val="bg1">
                  <a:alpha val="24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latin typeface="Times New Roman" panose="02020603050405020304" pitchFamily="18" charset="0"/>
                <a:cs typeface="Times New Roman" panose="02020603050405020304" pitchFamily="18" charset="0"/>
              </a:endParaRPr>
            </a:p>
          </p:txBody>
        </p:sp>
      </p:grpSp>
      <p:sp>
        <p:nvSpPr>
          <p:cNvPr id="22" name="TextBox 21">
            <a:extLst>
              <a:ext uri="{FF2B5EF4-FFF2-40B4-BE49-F238E27FC236}">
                <a16:creationId xmlns:a16="http://schemas.microsoft.com/office/drawing/2014/main" id="{17848961-64E5-4350-8A7A-81EFB7D070C4}"/>
              </a:ext>
            </a:extLst>
          </p:cNvPr>
          <p:cNvSpPr txBox="1"/>
          <p:nvPr/>
        </p:nvSpPr>
        <p:spPr>
          <a:xfrm>
            <a:off x="3851920" y="1635646"/>
            <a:ext cx="4464496" cy="738664"/>
          </a:xfrm>
          <a:prstGeom prst="rect">
            <a:avLst/>
          </a:prstGeom>
          <a:noFill/>
        </p:spPr>
        <p:txBody>
          <a:bodyPr wrap="square" rtlCol="0">
            <a:spAutoFit/>
          </a:bodyPr>
          <a:lstStyle/>
          <a:p>
            <a:pPr>
              <a:spcBef>
                <a:spcPts val="604"/>
              </a:spcBef>
            </a:pPr>
            <a:r>
              <a:rPr lang="kk-KZ" sz="1400" spc="56" dirty="0">
                <a:latin typeface="Times New Roman" panose="02020603050405020304" pitchFamily="18" charset="0"/>
                <a:cs typeface="Times New Roman" panose="02020603050405020304" pitchFamily="18" charset="0"/>
              </a:rPr>
              <a:t>ҰЛТТЫҚ ТЕСТІЛЕУ ОРТАЛЫҒЫ ЕМТИХАН МАТЕРИАЛДАРЫН </a:t>
            </a:r>
            <a:r>
              <a:rPr lang="ru-RU" sz="1400" spc="56" dirty="0">
                <a:latin typeface="Times New Roman" panose="02020603050405020304" pitchFamily="18" charset="0"/>
                <a:cs typeface="Times New Roman" panose="02020603050405020304" pitchFamily="18" charset="0"/>
              </a:rPr>
              <a:t>«</a:t>
            </a:r>
            <a:r>
              <a:rPr lang="kk-KZ" sz="1400" spc="56" dirty="0">
                <a:latin typeface="Times New Roman" panose="02020603050405020304" pitchFamily="18" charset="0"/>
                <a:cs typeface="Times New Roman" panose="02020603050405020304" pitchFamily="18" charset="0"/>
              </a:rPr>
              <a:t>БҰЛТТЫҚ </a:t>
            </a:r>
            <a:r>
              <a:rPr lang="kk-KZ" sz="1400" spc="56">
                <a:latin typeface="Times New Roman" panose="02020603050405020304" pitchFamily="18" charset="0"/>
                <a:cs typeface="Times New Roman" panose="02020603050405020304" pitchFamily="18" charset="0"/>
              </a:rPr>
              <a:t>САҚТАУ»-ҒА ЖҮКТЕЙДІ</a:t>
            </a:r>
            <a:endParaRPr lang="ru-RU" sz="1400" spc="56" dirty="0">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AFD7E776-6FF1-490E-8BA8-02F3FA4724B3}"/>
              </a:ext>
            </a:extLst>
          </p:cNvPr>
          <p:cNvSpPr txBox="1"/>
          <p:nvPr/>
        </p:nvSpPr>
        <p:spPr>
          <a:xfrm>
            <a:off x="5148064" y="3346415"/>
            <a:ext cx="3995936" cy="954107"/>
          </a:xfrm>
          <a:prstGeom prst="rect">
            <a:avLst/>
          </a:prstGeom>
          <a:noFill/>
        </p:spPr>
        <p:txBody>
          <a:bodyPr wrap="square" rtlCol="0">
            <a:spAutoFit/>
          </a:bodyPr>
          <a:lstStyle/>
          <a:p>
            <a:pPr marL="16669" marR="10953"/>
            <a:r>
              <a:rPr lang="kk-KZ" sz="1400" spc="60" dirty="0">
                <a:latin typeface="Times New Roman" panose="02020603050405020304" pitchFamily="18" charset="0"/>
                <a:cs typeface="Times New Roman" panose="02020603050405020304" pitchFamily="18" charset="0"/>
              </a:rPr>
              <a:t>БІЛІМ БАСҚАРМАСЫНЫҢ ЖАУАПТЫ ТҰЛҒАСЫ </a:t>
            </a:r>
            <a:r>
              <a:rPr lang="ru-RU" sz="1400" spc="56" dirty="0">
                <a:latin typeface="Times New Roman" panose="02020603050405020304" pitchFamily="18" charset="0"/>
                <a:cs typeface="Times New Roman" panose="02020603050405020304" pitchFamily="18" charset="0"/>
              </a:rPr>
              <a:t>«</a:t>
            </a:r>
            <a:r>
              <a:rPr lang="kk-KZ" sz="1400" spc="56" dirty="0">
                <a:latin typeface="Times New Roman" panose="02020603050405020304" pitchFamily="18" charset="0"/>
                <a:cs typeface="Times New Roman" panose="02020603050405020304" pitchFamily="18" charset="0"/>
              </a:rPr>
              <a:t>БҰЛТТЫҚ САҚТАУ</a:t>
            </a:r>
            <a:r>
              <a:rPr lang="kk-KZ" sz="1400" spc="56">
                <a:latin typeface="Times New Roman" panose="02020603050405020304" pitchFamily="18" charset="0"/>
                <a:cs typeface="Times New Roman" panose="02020603050405020304" pitchFamily="18" charset="0"/>
              </a:rPr>
              <a:t>» </a:t>
            </a:r>
            <a:r>
              <a:rPr lang="kk-KZ" sz="1400" spc="60">
                <a:latin typeface="Times New Roman" panose="02020603050405020304" pitchFamily="18" charset="0"/>
                <a:cs typeface="Times New Roman" panose="02020603050405020304" pitchFamily="18" charset="0"/>
              </a:rPr>
              <a:t> </a:t>
            </a:r>
            <a:r>
              <a:rPr lang="kk-KZ" sz="1400" spc="60" dirty="0">
                <a:latin typeface="Times New Roman" panose="02020603050405020304" pitchFamily="18" charset="0"/>
                <a:cs typeface="Times New Roman" panose="02020603050405020304" pitchFamily="18" charset="0"/>
              </a:rPr>
              <a:t>СІЛТЕМЕСІН БІЛІМ БӨЛІМІ МЕН БІЛІМ БЕРУ ҰЙЫМДАРЫНА ЖІБЕРЕДІ</a:t>
            </a:r>
            <a:endParaRPr lang="ru-RU" sz="1400" spc="60" dirty="0">
              <a:latin typeface="Times New Roman" panose="02020603050405020304" pitchFamily="18" charset="0"/>
              <a:cs typeface="Times New Roman" panose="02020603050405020304" pitchFamily="18" charset="0"/>
            </a:endParaRPr>
          </a:p>
        </p:txBody>
      </p:sp>
      <p:sp>
        <p:nvSpPr>
          <p:cNvPr id="49" name="Oval 17">
            <a:extLst>
              <a:ext uri="{FF2B5EF4-FFF2-40B4-BE49-F238E27FC236}">
                <a16:creationId xmlns:a16="http://schemas.microsoft.com/office/drawing/2014/main" id="{87BC03FB-7842-4D4B-8F60-AD67E6802EFA}"/>
              </a:ext>
            </a:extLst>
          </p:cNvPr>
          <p:cNvSpPr/>
          <p:nvPr/>
        </p:nvSpPr>
        <p:spPr>
          <a:xfrm>
            <a:off x="611560" y="2931790"/>
            <a:ext cx="2736304" cy="187220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sp>
        <p:nvSpPr>
          <p:cNvPr id="50" name="TextBox 49">
            <a:extLst>
              <a:ext uri="{FF2B5EF4-FFF2-40B4-BE49-F238E27FC236}">
                <a16:creationId xmlns:a16="http://schemas.microsoft.com/office/drawing/2014/main" id="{4FFDFC3A-FE80-40C6-92E4-23B32F45C6D6}"/>
              </a:ext>
            </a:extLst>
          </p:cNvPr>
          <p:cNvSpPr txBox="1"/>
          <p:nvPr/>
        </p:nvSpPr>
        <p:spPr>
          <a:xfrm>
            <a:off x="755576" y="3435846"/>
            <a:ext cx="2448272" cy="830997"/>
          </a:xfrm>
          <a:prstGeom prst="rect">
            <a:avLst/>
          </a:prstGeom>
          <a:noFill/>
        </p:spPr>
        <p:txBody>
          <a:bodyPr wrap="square" rtlCol="0">
            <a:spAutoFit/>
          </a:bodyPr>
          <a:lstStyle/>
          <a:p>
            <a:pPr algn="ctr"/>
            <a:r>
              <a:rPr lang="ru-RU" sz="1600" b="1" dirty="0">
                <a:solidFill>
                  <a:schemeClr val="bg1"/>
                </a:solidFill>
                <a:latin typeface="Times New Roman" panose="02020603050405020304" pitchFamily="18" charset="0"/>
                <a:cs typeface="Times New Roman" panose="02020603050405020304" pitchFamily="18" charset="0"/>
              </a:rPr>
              <a:t>ЕМТИХАН МАТЕРИАЛДАРЫН ЖІБЕРУ</a:t>
            </a:r>
            <a:endParaRPr lang="en-US" altLang="ko-KR" sz="1600" b="1" dirty="0">
              <a:solidFill>
                <a:schemeClr val="bg1"/>
              </a:solidFill>
              <a:latin typeface="Times New Roman" panose="02020603050405020304" pitchFamily="18" charset="0"/>
              <a:cs typeface="Times New Roman" panose="02020603050405020304" pitchFamily="18" charset="0"/>
            </a:endParaRPr>
          </a:p>
        </p:txBody>
      </p:sp>
      <p:sp>
        <p:nvSpPr>
          <p:cNvPr id="70" name="Прямоугольник 69"/>
          <p:cNvSpPr/>
          <p:nvPr/>
        </p:nvSpPr>
        <p:spPr>
          <a:xfrm>
            <a:off x="3" y="2"/>
            <a:ext cx="9143998" cy="62753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ru-RU" b="1" dirty="0">
                <a:solidFill>
                  <a:prstClr val="white"/>
                </a:solidFill>
                <a:latin typeface="Times New Roman" panose="02020603050405020304" pitchFamily="18" charset="0"/>
                <a:cs typeface="Times New Roman" panose="02020603050405020304" pitchFamily="18" charset="0"/>
              </a:rPr>
              <a:t>9(10) </a:t>
            </a:r>
            <a:r>
              <a:rPr lang="kk-KZ" b="1" dirty="0">
                <a:solidFill>
                  <a:prstClr val="white"/>
                </a:solidFill>
                <a:latin typeface="Times New Roman" panose="02020603050405020304" pitchFamily="18" charset="0"/>
                <a:cs typeface="Times New Roman" panose="02020603050405020304" pitchFamily="18" charset="0"/>
              </a:rPr>
              <a:t>ЖӘНЕ </a:t>
            </a:r>
            <a:r>
              <a:rPr lang="ru-RU" b="1" dirty="0">
                <a:solidFill>
                  <a:prstClr val="white"/>
                </a:solidFill>
                <a:latin typeface="Times New Roman" panose="02020603050405020304" pitchFamily="18" charset="0"/>
                <a:cs typeface="Times New Roman" panose="02020603050405020304" pitchFamily="18" charset="0"/>
              </a:rPr>
              <a:t>11(12) СЫНЫП БІЛІМ АЛУШЫЛАРЫН ҚОРЫТЫНДЫ АТТЕСТАТТАУ</a:t>
            </a:r>
          </a:p>
        </p:txBody>
      </p:sp>
      <p:sp>
        <p:nvSpPr>
          <p:cNvPr id="71" name="TextBox 70"/>
          <p:cNvSpPr txBox="1"/>
          <p:nvPr/>
        </p:nvSpPr>
        <p:spPr>
          <a:xfrm>
            <a:off x="1" y="699542"/>
            <a:ext cx="9144000" cy="315471"/>
          </a:xfrm>
          <a:prstGeom prst="rect">
            <a:avLst/>
          </a:prstGeom>
          <a:noFill/>
        </p:spPr>
        <p:txBody>
          <a:bodyPr wrap="square" lIns="68580" tIns="34290" rIns="68580" bIns="34290" rtlCol="0">
            <a:spAutoFit/>
          </a:bodyPr>
          <a:lstStyle/>
          <a:p>
            <a:pPr algn="ctr" defTabSz="685800">
              <a:defRPr/>
            </a:pPr>
            <a:r>
              <a:rPr lang="kk-KZ" sz="1600" dirty="0">
                <a:solidFill>
                  <a:schemeClr val="tx2"/>
                </a:solidFill>
                <a:latin typeface="Times New Roman" panose="02020603050405020304" pitchFamily="18" charset="0"/>
                <a:cs typeface="Times New Roman" panose="02020603050405020304" pitchFamily="18" charset="0"/>
              </a:rPr>
              <a:t>ЕМТИХАН МАТЕРИАЛДАРЫН ЭЛЕКТРОНДЫ ФОРМАТТА ЖІБЕРУ</a:t>
            </a:r>
            <a:endParaRPr lang="ru-RU" sz="1600" dirty="0">
              <a:solidFill>
                <a:schemeClr val="tx2"/>
              </a:solidFill>
              <a:latin typeface="Times New Roman" panose="02020603050405020304" pitchFamily="18" charset="0"/>
              <a:cs typeface="Times New Roman" panose="02020603050405020304" pitchFamily="18" charset="0"/>
            </a:endParaRPr>
          </a:p>
        </p:txBody>
      </p:sp>
      <p:grpSp>
        <p:nvGrpSpPr>
          <p:cNvPr id="97" name="Группа 96"/>
          <p:cNvGrpSpPr/>
          <p:nvPr/>
        </p:nvGrpSpPr>
        <p:grpSpPr>
          <a:xfrm>
            <a:off x="2483768" y="1131590"/>
            <a:ext cx="2789049" cy="3096344"/>
            <a:chOff x="2699792" y="1131590"/>
            <a:chExt cx="2789049" cy="3096344"/>
          </a:xfrm>
        </p:grpSpPr>
        <p:grpSp>
          <p:nvGrpSpPr>
            <p:cNvPr id="5" name="Group 3">
              <a:extLst>
                <a:ext uri="{FF2B5EF4-FFF2-40B4-BE49-F238E27FC236}">
                  <a16:creationId xmlns:a16="http://schemas.microsoft.com/office/drawing/2014/main" id="{97EEC74D-AFED-4B4B-B22D-87C132F66466}"/>
                </a:ext>
              </a:extLst>
            </p:cNvPr>
            <p:cNvGrpSpPr/>
            <p:nvPr/>
          </p:nvGrpSpPr>
          <p:grpSpPr>
            <a:xfrm>
              <a:off x="2699792" y="1226215"/>
              <a:ext cx="1277005" cy="1277005"/>
              <a:chOff x="899591" y="1902000"/>
              <a:chExt cx="1250671" cy="1250671"/>
            </a:xfrm>
          </p:grpSpPr>
          <p:sp>
            <p:nvSpPr>
              <p:cNvPr id="6" name="Oval 4">
                <a:extLst>
                  <a:ext uri="{FF2B5EF4-FFF2-40B4-BE49-F238E27FC236}">
                    <a16:creationId xmlns:a16="http://schemas.microsoft.com/office/drawing/2014/main" id="{E4A6122D-37ED-4846-A4E3-CFEDD4A0C795}"/>
                  </a:ext>
                </a:extLst>
              </p:cNvPr>
              <p:cNvSpPr/>
              <p:nvPr/>
            </p:nvSpPr>
            <p:spPr>
              <a:xfrm>
                <a:off x="899591" y="1902000"/>
                <a:ext cx="1250671" cy="1250671"/>
              </a:xfrm>
              <a:prstGeom prst="ellipse">
                <a:avLst/>
              </a:prstGeom>
              <a:solidFill>
                <a:schemeClr val="accent5">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sp>
            <p:nvSpPr>
              <p:cNvPr id="7" name="Oval 5">
                <a:extLst>
                  <a:ext uri="{FF2B5EF4-FFF2-40B4-BE49-F238E27FC236}">
                    <a16:creationId xmlns:a16="http://schemas.microsoft.com/office/drawing/2014/main" id="{53B8814E-949C-455E-8907-2465482F4343}"/>
                  </a:ext>
                </a:extLst>
              </p:cNvPr>
              <p:cNvSpPr/>
              <p:nvPr/>
            </p:nvSpPr>
            <p:spPr>
              <a:xfrm>
                <a:off x="1016229" y="2018638"/>
                <a:ext cx="1017395" cy="1017395"/>
              </a:xfrm>
              <a:prstGeom prst="ellipse">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grpSp>
        <p:grpSp>
          <p:nvGrpSpPr>
            <p:cNvPr id="11" name="Group 9">
              <a:extLst>
                <a:ext uri="{FF2B5EF4-FFF2-40B4-BE49-F238E27FC236}">
                  <a16:creationId xmlns:a16="http://schemas.microsoft.com/office/drawing/2014/main" id="{9965350E-9472-4815-9297-2800645B06F1}"/>
                </a:ext>
              </a:extLst>
            </p:cNvPr>
            <p:cNvGrpSpPr/>
            <p:nvPr/>
          </p:nvGrpSpPr>
          <p:grpSpPr>
            <a:xfrm>
              <a:off x="4067944" y="2950929"/>
              <a:ext cx="1277005" cy="1277005"/>
              <a:chOff x="899591" y="1902000"/>
              <a:chExt cx="1250671" cy="1250671"/>
            </a:xfrm>
          </p:grpSpPr>
          <p:sp>
            <p:nvSpPr>
              <p:cNvPr id="12" name="Oval 10">
                <a:extLst>
                  <a:ext uri="{FF2B5EF4-FFF2-40B4-BE49-F238E27FC236}">
                    <a16:creationId xmlns:a16="http://schemas.microsoft.com/office/drawing/2014/main" id="{FB821AD1-150E-40F3-9FFE-C40DF07E60F9}"/>
                  </a:ext>
                </a:extLst>
              </p:cNvPr>
              <p:cNvSpPr/>
              <p:nvPr/>
            </p:nvSpPr>
            <p:spPr>
              <a:xfrm>
                <a:off x="899591" y="1902000"/>
                <a:ext cx="1250671" cy="1250671"/>
              </a:xfrm>
              <a:prstGeom prst="ellipse">
                <a:avLst/>
              </a:prstGeom>
              <a:solidFill>
                <a:schemeClr val="accent1">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sp>
            <p:nvSpPr>
              <p:cNvPr id="13" name="Oval 11">
                <a:extLst>
                  <a:ext uri="{FF2B5EF4-FFF2-40B4-BE49-F238E27FC236}">
                    <a16:creationId xmlns:a16="http://schemas.microsoft.com/office/drawing/2014/main" id="{61B8277D-29FF-4433-A024-D3C56CF111A6}"/>
                  </a:ext>
                </a:extLst>
              </p:cNvPr>
              <p:cNvSpPr/>
              <p:nvPr/>
            </p:nvSpPr>
            <p:spPr>
              <a:xfrm>
                <a:off x="1016229" y="2018638"/>
                <a:ext cx="1017395" cy="1017395"/>
              </a:xfrm>
              <a:prstGeom prst="ellipse">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grpSp>
        <p:sp>
          <p:nvSpPr>
            <p:cNvPr id="16" name="TextBox 15">
              <a:extLst>
                <a:ext uri="{FF2B5EF4-FFF2-40B4-BE49-F238E27FC236}">
                  <a16:creationId xmlns:a16="http://schemas.microsoft.com/office/drawing/2014/main" id="{4FFDFC3A-FE80-40C6-92E4-23B32F45C6D6}"/>
                </a:ext>
              </a:extLst>
            </p:cNvPr>
            <p:cNvSpPr txBox="1"/>
            <p:nvPr/>
          </p:nvSpPr>
          <p:spPr>
            <a:xfrm>
              <a:off x="2744848" y="1552411"/>
              <a:ext cx="1179080" cy="830997"/>
            </a:xfrm>
            <a:prstGeom prst="rect">
              <a:avLst/>
            </a:prstGeom>
            <a:noFill/>
          </p:spPr>
          <p:txBody>
            <a:bodyPr wrap="square" rtlCol="0">
              <a:spAutoFit/>
            </a:bodyPr>
            <a:lstStyle/>
            <a:p>
              <a:pPr algn="ctr"/>
              <a:r>
                <a:rPr lang="kk-KZ" sz="1200" dirty="0">
                  <a:solidFill>
                    <a:srgbClr val="191919"/>
                  </a:solidFill>
                  <a:latin typeface="Times New Roman" panose="02020603050405020304" pitchFamily="18" charset="0"/>
                  <a:cs typeface="Times New Roman" panose="02020603050405020304" pitchFamily="18" charset="0"/>
                </a:rPr>
                <a:t>ҰТО-дан                ББ-на</a:t>
              </a:r>
            </a:p>
            <a:p>
              <a:pPr algn="ctr"/>
              <a:r>
                <a:rPr lang="ru-RU" sz="1200" b="1" dirty="0">
                  <a:solidFill>
                    <a:srgbClr val="191919"/>
                  </a:solidFill>
                  <a:latin typeface="Times New Roman" panose="02020603050405020304" pitchFamily="18" charset="0"/>
                  <a:cs typeface="Times New Roman" panose="02020603050405020304" pitchFamily="18" charset="0"/>
                </a:rPr>
                <a:t>27.05.2025 ж. </a:t>
              </a:r>
              <a:r>
                <a:rPr lang="ru-RU" sz="1200" b="1" dirty="0" err="1">
                  <a:solidFill>
                    <a:srgbClr val="191919"/>
                  </a:solidFill>
                  <a:latin typeface="Times New Roman" panose="02020603050405020304" pitchFamily="18" charset="0"/>
                  <a:cs typeface="Times New Roman" panose="02020603050405020304" pitchFamily="18" charset="0"/>
                </a:rPr>
                <a:t>дейін</a:t>
              </a:r>
              <a:endParaRPr lang="ru-RU" sz="1200" b="1" dirty="0">
                <a:solidFill>
                  <a:srgbClr val="191919"/>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10C89658-710F-4531-9F5D-5946312B65CF}"/>
                </a:ext>
              </a:extLst>
            </p:cNvPr>
            <p:cNvSpPr txBox="1"/>
            <p:nvPr/>
          </p:nvSpPr>
          <p:spPr>
            <a:xfrm>
              <a:off x="4139952" y="3219822"/>
              <a:ext cx="1143546" cy="830997"/>
            </a:xfrm>
            <a:prstGeom prst="rect">
              <a:avLst/>
            </a:prstGeom>
            <a:noFill/>
          </p:spPr>
          <p:txBody>
            <a:bodyPr wrap="square" rtlCol="0">
              <a:spAutoFit/>
            </a:bodyPr>
            <a:lstStyle/>
            <a:p>
              <a:pPr algn="ctr"/>
              <a:r>
                <a:rPr lang="ru-RU" sz="1200" dirty="0">
                  <a:solidFill>
                    <a:srgbClr val="191919"/>
                  </a:solidFill>
                  <a:latin typeface="Times New Roman" panose="02020603050405020304" pitchFamily="18" charset="0"/>
                  <a:cs typeface="Times New Roman" panose="02020603050405020304" pitchFamily="18" charset="0"/>
                </a:rPr>
                <a:t>ББ-</a:t>
              </a:r>
              <a:r>
                <a:rPr lang="ru-RU" sz="1200" dirty="0" err="1">
                  <a:solidFill>
                    <a:srgbClr val="191919"/>
                  </a:solidFill>
                  <a:latin typeface="Times New Roman" panose="02020603050405020304" pitchFamily="18" charset="0"/>
                  <a:cs typeface="Times New Roman" panose="02020603050405020304" pitchFamily="18" charset="0"/>
                </a:rPr>
                <a:t>нан</a:t>
              </a:r>
              <a:r>
                <a:rPr lang="ru-RU" sz="1200" dirty="0">
                  <a:solidFill>
                    <a:srgbClr val="191919"/>
                  </a:solidFill>
                  <a:latin typeface="Times New Roman" panose="02020603050405020304" pitchFamily="18" charset="0"/>
                  <a:cs typeface="Times New Roman" panose="02020603050405020304" pitchFamily="18" charset="0"/>
                </a:rPr>
                <a:t> ББ/ББҰ-на </a:t>
              </a:r>
              <a:r>
                <a:rPr lang="ru-RU" sz="1200" b="1" dirty="0">
                  <a:solidFill>
                    <a:srgbClr val="191919"/>
                  </a:solidFill>
                  <a:latin typeface="Times New Roman" panose="02020603050405020304" pitchFamily="18" charset="0"/>
                  <a:cs typeface="Times New Roman" panose="02020603050405020304" pitchFamily="18" charset="0"/>
                </a:rPr>
                <a:t>27.05.2025 ж. </a:t>
              </a:r>
              <a:r>
                <a:rPr lang="ru-RU" sz="1200" b="1" dirty="0" err="1">
                  <a:solidFill>
                    <a:srgbClr val="191919"/>
                  </a:solidFill>
                  <a:latin typeface="Times New Roman" panose="02020603050405020304" pitchFamily="18" charset="0"/>
                  <a:cs typeface="Times New Roman" panose="02020603050405020304" pitchFamily="18" charset="0"/>
                </a:rPr>
                <a:t>дейін</a:t>
              </a:r>
              <a:endParaRPr lang="ru-RU" sz="1200" b="1" dirty="0">
                <a:solidFill>
                  <a:srgbClr val="191919"/>
                </a:solidFill>
                <a:latin typeface="Times New Roman" panose="02020603050405020304" pitchFamily="18" charset="0"/>
                <a:cs typeface="Times New Roman" panose="02020603050405020304" pitchFamily="18" charset="0"/>
              </a:endParaRPr>
            </a:p>
          </p:txBody>
        </p:sp>
        <p:sp>
          <p:nvSpPr>
            <p:cNvPr id="19" name="Oval 17">
              <a:extLst>
                <a:ext uri="{FF2B5EF4-FFF2-40B4-BE49-F238E27FC236}">
                  <a16:creationId xmlns:a16="http://schemas.microsoft.com/office/drawing/2014/main" id="{87BC03FB-7842-4D4B-8F60-AD67E6802EFA}"/>
                </a:ext>
              </a:extLst>
            </p:cNvPr>
            <p:cNvSpPr/>
            <p:nvPr/>
          </p:nvSpPr>
          <p:spPr>
            <a:xfrm>
              <a:off x="3590762" y="1131590"/>
              <a:ext cx="522312" cy="52231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sp>
          <p:nvSpPr>
            <p:cNvPr id="21" name="Oval 19">
              <a:extLst>
                <a:ext uri="{FF2B5EF4-FFF2-40B4-BE49-F238E27FC236}">
                  <a16:creationId xmlns:a16="http://schemas.microsoft.com/office/drawing/2014/main" id="{193FECE9-43A2-4B0A-8B67-B9B144D231ED}"/>
                </a:ext>
              </a:extLst>
            </p:cNvPr>
            <p:cNvSpPr/>
            <p:nvPr/>
          </p:nvSpPr>
          <p:spPr>
            <a:xfrm>
              <a:off x="4966529" y="2831691"/>
              <a:ext cx="522312" cy="52231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sp>
          <p:nvSpPr>
            <p:cNvPr id="31" name="Rounded Rectangle 5">
              <a:extLst>
                <a:ext uri="{FF2B5EF4-FFF2-40B4-BE49-F238E27FC236}">
                  <a16:creationId xmlns:a16="http://schemas.microsoft.com/office/drawing/2014/main" id="{2FB89ECD-8312-4BC5-94D4-212D75FDBF50}"/>
                </a:ext>
              </a:extLst>
            </p:cNvPr>
            <p:cNvSpPr/>
            <p:nvPr/>
          </p:nvSpPr>
          <p:spPr>
            <a:xfrm flipH="1">
              <a:off x="5098626" y="2985390"/>
              <a:ext cx="271065" cy="223612"/>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latin typeface="Times New Roman" panose="02020603050405020304" pitchFamily="18" charset="0"/>
                <a:cs typeface="Times New Roman" panose="02020603050405020304" pitchFamily="18" charset="0"/>
              </a:endParaRPr>
            </a:p>
          </p:txBody>
        </p:sp>
        <p:sp>
          <p:nvSpPr>
            <p:cNvPr id="51" name="Rectangle 23">
              <a:extLst>
                <a:ext uri="{FF2B5EF4-FFF2-40B4-BE49-F238E27FC236}">
                  <a16:creationId xmlns:a16="http://schemas.microsoft.com/office/drawing/2014/main" id="{411254AD-C704-4DA8-B5ED-2CB7E0E42884}"/>
                </a:ext>
              </a:extLst>
            </p:cNvPr>
            <p:cNvSpPr/>
            <p:nvPr/>
          </p:nvSpPr>
          <p:spPr>
            <a:xfrm>
              <a:off x="3680953" y="1275606"/>
              <a:ext cx="360040" cy="216024"/>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Times New Roman" panose="02020603050405020304" pitchFamily="18" charset="0"/>
                <a:cs typeface="Times New Roman" panose="02020603050405020304" pitchFamily="18" charset="0"/>
              </a:endParaRPr>
            </a:p>
          </p:txBody>
        </p:sp>
        <p:cxnSp>
          <p:nvCxnSpPr>
            <p:cNvPr id="83" name="Прямая со стрелкой 82"/>
            <p:cNvCxnSpPr>
              <a:endCxn id="12" idx="1"/>
            </p:cNvCxnSpPr>
            <p:nvPr/>
          </p:nvCxnSpPr>
          <p:spPr>
            <a:xfrm>
              <a:off x="3707904" y="2355726"/>
              <a:ext cx="547053" cy="782216"/>
            </a:xfrm>
            <a:prstGeom prst="straightConnector1">
              <a:avLst/>
            </a:prstGeom>
            <a:ln>
              <a:solidFill>
                <a:schemeClr val="accent5">
                  <a:lumMod val="50000"/>
                </a:schemeClr>
              </a:solidFill>
              <a:tailEnd type="arrow"/>
            </a:ln>
          </p:spPr>
          <p:style>
            <a:lnRef idx="3">
              <a:schemeClr val="accent1"/>
            </a:lnRef>
            <a:fillRef idx="0">
              <a:schemeClr val="accent1"/>
            </a:fillRef>
            <a:effectRef idx="2">
              <a:schemeClr val="accent1"/>
            </a:effectRef>
            <a:fontRef idx="minor">
              <a:schemeClr val="tx1"/>
            </a:fontRef>
          </p:style>
        </p:cxnSp>
      </p:gr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1398</TotalTime>
  <Words>950</Words>
  <Application>Microsoft Office PowerPoint</Application>
  <PresentationFormat>Экран (16:9)</PresentationFormat>
  <Paragraphs>94</Paragraphs>
  <Slides>10</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Акжан Хайдарова</dc:creator>
  <cp:lastModifiedBy>Айнұр Сарекенова</cp:lastModifiedBy>
  <cp:revision>126</cp:revision>
  <cp:lastPrinted>2025-05-22T05:47:13Z</cp:lastPrinted>
  <dcterms:created xsi:type="dcterms:W3CDTF">2021-03-12T04:33:46Z</dcterms:created>
  <dcterms:modified xsi:type="dcterms:W3CDTF">2025-05-22T12:26:24Z</dcterms:modified>
</cp:coreProperties>
</file>